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69" r:id="rId4"/>
    <p:sldMasterId id="2147483672" r:id="rId5"/>
    <p:sldMasterId id="2147483675" r:id="rId6"/>
    <p:sldMasterId id="2147483678" r:id="rId7"/>
    <p:sldMasterId id="2147483684" r:id="rId8"/>
  </p:sldMasterIdLst>
  <p:notesMasterIdLst>
    <p:notesMasterId r:id="rId39"/>
  </p:notesMasterIdLst>
  <p:handoutMasterIdLst>
    <p:handoutMasterId r:id="rId40"/>
  </p:handoutMasterIdLst>
  <p:sldIdLst>
    <p:sldId id="257" r:id="rId9"/>
    <p:sldId id="259" r:id="rId10"/>
    <p:sldId id="264" r:id="rId11"/>
    <p:sldId id="265" r:id="rId12"/>
    <p:sldId id="266" r:id="rId13"/>
    <p:sldId id="267" r:id="rId14"/>
    <p:sldId id="276" r:id="rId15"/>
    <p:sldId id="299" r:id="rId16"/>
    <p:sldId id="312" r:id="rId17"/>
    <p:sldId id="298" r:id="rId18"/>
    <p:sldId id="278" r:id="rId19"/>
    <p:sldId id="277" r:id="rId20"/>
    <p:sldId id="302" r:id="rId21"/>
    <p:sldId id="304" r:id="rId22"/>
    <p:sldId id="303" r:id="rId23"/>
    <p:sldId id="306" r:id="rId24"/>
    <p:sldId id="300" r:id="rId25"/>
    <p:sldId id="305" r:id="rId26"/>
    <p:sldId id="270" r:id="rId27"/>
    <p:sldId id="310" r:id="rId28"/>
    <p:sldId id="307" r:id="rId29"/>
    <p:sldId id="274" r:id="rId30"/>
    <p:sldId id="269" r:id="rId31"/>
    <p:sldId id="271" r:id="rId32"/>
    <p:sldId id="313" r:id="rId33"/>
    <p:sldId id="281" r:id="rId34"/>
    <p:sldId id="308" r:id="rId35"/>
    <p:sldId id="301" r:id="rId36"/>
    <p:sldId id="280" r:id="rId37"/>
    <p:sldId id="309"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499" autoAdjust="0"/>
    <p:restoredTop sz="79853" autoAdjust="0"/>
  </p:normalViewPr>
  <p:slideViewPr>
    <p:cSldViewPr>
      <p:cViewPr varScale="1">
        <p:scale>
          <a:sx n="86" d="100"/>
          <a:sy n="86" d="100"/>
        </p:scale>
        <p:origin x="-414" y="-96"/>
      </p:cViewPr>
      <p:guideLst>
        <p:guide orient="horz" pos="2160"/>
        <p:guide pos="2880"/>
      </p:guideLst>
    </p:cSldViewPr>
  </p:slideViewPr>
  <p:outlineViewPr>
    <p:cViewPr>
      <p:scale>
        <a:sx n="33" d="100"/>
        <a:sy n="33" d="100"/>
      </p:scale>
      <p:origin x="0" y="4758"/>
    </p:cViewPr>
  </p:outlin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D7D4A76-1A30-4551-9585-BAEA4B11404C}" type="datetimeFigureOut">
              <a:rPr lang="en-US" smtClean="0"/>
              <a:t>1/7/2013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E24D665-3FB2-4F12-A832-22BAA7A34EAF}" type="slidenum">
              <a:rPr lang="en-US" smtClean="0"/>
              <a:t>‹#›</a:t>
            </a:fld>
            <a:endParaRPr lang="en-US"/>
          </a:p>
        </p:txBody>
      </p:sp>
    </p:spTree>
    <p:extLst>
      <p:ext uri="{BB962C8B-B14F-4D97-AF65-F5344CB8AC3E}">
        <p14:creationId xmlns:p14="http://schemas.microsoft.com/office/powerpoint/2010/main" val="179689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46C558C-A740-4886-9121-E713A6BA2032}" type="datetimeFigureOut">
              <a:rPr lang="en-US" smtClean="0"/>
              <a:pPr/>
              <a:t>1/7/2013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CEDF24F-E2D8-4B9F-878E-5BDD63FD6EEA}" type="slidenum">
              <a:rPr lang="en-US" smtClean="0"/>
              <a:pPr/>
              <a:t>‹#›</a:t>
            </a:fld>
            <a:endParaRPr lang="en-US"/>
          </a:p>
        </p:txBody>
      </p:sp>
    </p:spTree>
    <p:extLst>
      <p:ext uri="{BB962C8B-B14F-4D97-AF65-F5344CB8AC3E}">
        <p14:creationId xmlns:p14="http://schemas.microsoft.com/office/powerpoint/2010/main" val="312801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n.wikipedia.org/wiki/Foreign_affairs" TargetMode="External"/><Relationship Id="rId3" Type="http://schemas.openxmlformats.org/officeDocument/2006/relationships/hyperlink" Target="http://en.wikipedia.org/wiki/Thomas_Friedman" TargetMode="External"/><Relationship Id="rId7" Type="http://schemas.openxmlformats.org/officeDocument/2006/relationships/hyperlink" Target="http://en.wikipedia.org/wiki/The_New_York_Time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Michael_Mandelbaum" TargetMode="External"/><Relationship Id="rId5" Type="http://schemas.openxmlformats.org/officeDocument/2006/relationships/hyperlink" Target="http://en.wikipedia.org/wiki/Level_playing_field" TargetMode="External"/><Relationship Id="rId4" Type="http://schemas.openxmlformats.org/officeDocument/2006/relationships/hyperlink" Target="http://en.wikipedia.org/wiki/Globalization" TargetMode="External"/><Relationship Id="rId9" Type="http://schemas.openxmlformats.org/officeDocument/2006/relationships/hyperlink" Target="http://en.wikipedia.org/wiki/Pulitzer_Priz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EDF24F-E2D8-4B9F-878E-5BDD63FD6EEA}" type="slidenum">
              <a:rPr lang="en-US" smtClean="0"/>
              <a:pPr/>
              <a:t>1</a:t>
            </a:fld>
            <a:endParaRPr lang="en-US"/>
          </a:p>
        </p:txBody>
      </p:sp>
    </p:spTree>
    <p:extLst>
      <p:ext uri="{BB962C8B-B14F-4D97-AF65-F5344CB8AC3E}">
        <p14:creationId xmlns:p14="http://schemas.microsoft.com/office/powerpoint/2010/main" val="321631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These</a:t>
            </a:r>
            <a:r>
              <a:rPr lang="en-US" b="0" baseline="0" dirty="0" smtClean="0"/>
              <a:t> organization serve as strategic council members of P21 and support the P21  mission and framework.</a:t>
            </a:r>
            <a:endParaRPr lang="en-US" dirty="0" smtClean="0"/>
          </a:p>
        </p:txBody>
      </p:sp>
      <p:sp>
        <p:nvSpPr>
          <p:cNvPr id="4" name="Slide Number Placeholder 3"/>
          <p:cNvSpPr>
            <a:spLocks noGrp="1"/>
          </p:cNvSpPr>
          <p:nvPr>
            <p:ph type="sldNum" sz="quarter" idx="10"/>
          </p:nvPr>
        </p:nvSpPr>
        <p:spPr/>
        <p:txBody>
          <a:bodyPr/>
          <a:lstStyle/>
          <a:p>
            <a:fld id="{6CEDF24F-E2D8-4B9F-878E-5BDD63FD6EEA}" type="slidenum">
              <a:rPr lang="en-US" smtClean="0"/>
              <a:pPr/>
              <a:t>10</a:t>
            </a:fld>
            <a:endParaRPr lang="en-US"/>
          </a:p>
        </p:txBody>
      </p:sp>
    </p:spTree>
    <p:extLst>
      <p:ext uri="{BB962C8B-B14F-4D97-AF65-F5344CB8AC3E}">
        <p14:creationId xmlns:p14="http://schemas.microsoft.com/office/powerpoint/2010/main" val="390100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P21 often refers instead to the 4Cs, an easy-to-remember distillation</a:t>
            </a:r>
            <a:r>
              <a:rPr lang="en-US" baseline="0" dirty="0" smtClean="0"/>
              <a:t> of the original framework, often used as a counter balance to the equally necessary 3 </a:t>
            </a:r>
            <a:r>
              <a:rPr lang="en-US" baseline="0" dirty="0" err="1" smtClean="0"/>
              <a:t>Rs</a:t>
            </a:r>
            <a:r>
              <a:rPr lang="en-US" baseline="0" dirty="0" smtClean="0"/>
              <a:t> (</a:t>
            </a:r>
            <a:r>
              <a:rPr lang="en-US" b="1" baseline="0" dirty="0" smtClean="0"/>
              <a:t>R</a:t>
            </a:r>
            <a:r>
              <a:rPr lang="en-US" baseline="0" dirty="0" smtClean="0"/>
              <a:t>eading, </a:t>
            </a:r>
            <a:r>
              <a:rPr lang="en-US" baseline="0" dirty="0" err="1" smtClean="0"/>
              <a:t>W</a:t>
            </a:r>
            <a:r>
              <a:rPr lang="en-US" b="1" baseline="0" dirty="0" err="1" smtClean="0"/>
              <a:t>R</a:t>
            </a:r>
            <a:r>
              <a:rPr lang="en-US" baseline="0" dirty="0" err="1" smtClean="0"/>
              <a:t>iting</a:t>
            </a:r>
            <a:r>
              <a:rPr lang="en-US" baseline="0" dirty="0" smtClean="0"/>
              <a:t>, and </a:t>
            </a:r>
            <a:r>
              <a:rPr lang="en-US" baseline="0" dirty="0" err="1" smtClean="0"/>
              <a:t>A</a:t>
            </a:r>
            <a:r>
              <a:rPr lang="en-US" b="1" baseline="0" dirty="0" err="1" smtClean="0"/>
              <a:t>R</a:t>
            </a:r>
            <a:r>
              <a:rPr lang="en-US" baseline="0" dirty="0" err="1" smtClean="0"/>
              <a:t>ithmetic</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11</a:t>
            </a:fld>
            <a:endParaRPr lang="en-US"/>
          </a:p>
        </p:txBody>
      </p:sp>
    </p:spTree>
    <p:extLst>
      <p:ext uri="{BB962C8B-B14F-4D97-AF65-F5344CB8AC3E}">
        <p14:creationId xmlns:p14="http://schemas.microsoft.com/office/powerpoint/2010/main" val="173302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begins a breakdown of the full set of skills. Lumped into 4</a:t>
            </a:r>
            <a:r>
              <a:rPr lang="en-US" baseline="0" dirty="0" smtClean="0"/>
              <a:t> main groupings and then further distinguished into individual skills. </a:t>
            </a:r>
            <a:r>
              <a:rPr lang="en-US" dirty="0" smtClean="0"/>
              <a:t>See pages 23 &amp; 24 of the 2009</a:t>
            </a:r>
            <a:r>
              <a:rPr lang="en-US" baseline="0" dirty="0" smtClean="0"/>
              <a:t> IMLS Publication, </a:t>
            </a:r>
            <a:r>
              <a:rPr lang="en-US" i="1" baseline="0" dirty="0" smtClean="0"/>
              <a:t>Museums, Libraries and 21</a:t>
            </a:r>
            <a:r>
              <a:rPr lang="en-US" i="1" baseline="30000" dirty="0" smtClean="0"/>
              <a:t>st</a:t>
            </a:r>
            <a:r>
              <a:rPr lang="en-US" i="1" baseline="0" dirty="0" smtClean="0"/>
              <a:t> Century Skills, </a:t>
            </a:r>
            <a:r>
              <a:rPr lang="en-US" baseline="0" dirty="0" smtClean="0"/>
              <a:t>to see definitions of each of these skills.</a:t>
            </a:r>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12</a:t>
            </a:fld>
            <a:endParaRPr lang="en-US"/>
          </a:p>
        </p:txBody>
      </p:sp>
    </p:spTree>
    <p:extLst>
      <p:ext uri="{BB962C8B-B14F-4D97-AF65-F5344CB8AC3E}">
        <p14:creationId xmlns:p14="http://schemas.microsoft.com/office/powerpoint/2010/main" val="102641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page</a:t>
            </a:r>
            <a:r>
              <a:rPr lang="en-US" baseline="0" dirty="0" smtClean="0"/>
              <a:t> 25 </a:t>
            </a:r>
            <a:r>
              <a:rPr lang="en-US" dirty="0" smtClean="0"/>
              <a:t>of the 2009</a:t>
            </a:r>
            <a:r>
              <a:rPr lang="en-US" baseline="0" dirty="0" smtClean="0"/>
              <a:t> IMLS Publication, </a:t>
            </a:r>
            <a:r>
              <a:rPr lang="en-US" i="1" baseline="0" dirty="0" smtClean="0"/>
              <a:t>Museums, Libraries and 21</a:t>
            </a:r>
            <a:r>
              <a:rPr lang="en-US" i="1" baseline="30000" dirty="0" smtClean="0"/>
              <a:t>st</a:t>
            </a:r>
            <a:r>
              <a:rPr lang="en-US" i="1" baseline="0" dirty="0" smtClean="0"/>
              <a:t> Century Skills, </a:t>
            </a:r>
            <a:r>
              <a:rPr lang="en-US" baseline="0" dirty="0" smtClean="0"/>
              <a:t>to see definitions of each of these skills.</a:t>
            </a:r>
            <a:endParaRPr lang="en-US" dirty="0" smtClean="0"/>
          </a:p>
          <a:p>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13</a:t>
            </a:fld>
            <a:endParaRPr lang="en-US"/>
          </a:p>
        </p:txBody>
      </p:sp>
    </p:spTree>
    <p:extLst>
      <p:ext uri="{BB962C8B-B14F-4D97-AF65-F5344CB8AC3E}">
        <p14:creationId xmlns:p14="http://schemas.microsoft.com/office/powerpoint/2010/main" val="268030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page 26 of the 2009</a:t>
            </a:r>
            <a:r>
              <a:rPr lang="en-US" baseline="0" dirty="0" smtClean="0"/>
              <a:t> IMLS Publication, </a:t>
            </a:r>
            <a:r>
              <a:rPr lang="en-US" i="1" baseline="0" dirty="0" smtClean="0"/>
              <a:t>Museums, Libraries and 21</a:t>
            </a:r>
            <a:r>
              <a:rPr lang="en-US" i="1" baseline="30000" dirty="0" smtClean="0"/>
              <a:t>st</a:t>
            </a:r>
            <a:r>
              <a:rPr lang="en-US" i="1" baseline="0" dirty="0" smtClean="0"/>
              <a:t> Century Skills, </a:t>
            </a:r>
            <a:r>
              <a:rPr lang="en-US" baseline="0" dirty="0" smtClean="0"/>
              <a:t>to see definitions of each of these skills.</a:t>
            </a:r>
            <a:endParaRPr lang="en-US" dirty="0" smtClean="0"/>
          </a:p>
          <a:p>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14</a:t>
            </a:fld>
            <a:endParaRPr lang="en-US"/>
          </a:p>
        </p:txBody>
      </p:sp>
    </p:spTree>
    <p:extLst>
      <p:ext uri="{BB962C8B-B14F-4D97-AF65-F5344CB8AC3E}">
        <p14:creationId xmlns:p14="http://schemas.microsoft.com/office/powerpoint/2010/main" val="1270637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page 25</a:t>
            </a:r>
            <a:r>
              <a:rPr lang="en-US" baseline="0" dirty="0" smtClean="0"/>
              <a:t> </a:t>
            </a:r>
            <a:r>
              <a:rPr lang="en-US" dirty="0" smtClean="0"/>
              <a:t>of the 2009</a:t>
            </a:r>
            <a:r>
              <a:rPr lang="en-US" baseline="0" dirty="0" smtClean="0"/>
              <a:t> IMLS Publication, </a:t>
            </a:r>
            <a:r>
              <a:rPr lang="en-US" i="1" baseline="0" dirty="0" smtClean="0"/>
              <a:t>Museums, Libraries and 21</a:t>
            </a:r>
            <a:r>
              <a:rPr lang="en-US" i="1" baseline="30000" dirty="0" smtClean="0"/>
              <a:t>st</a:t>
            </a:r>
            <a:r>
              <a:rPr lang="en-US" i="1" baseline="0" dirty="0" smtClean="0"/>
              <a:t> Century Skills, </a:t>
            </a:r>
            <a:r>
              <a:rPr lang="en-US" baseline="0" dirty="0" smtClean="0"/>
              <a:t>to see definitions of each of these skills.</a:t>
            </a:r>
            <a:endParaRPr lang="en-US" dirty="0" smtClean="0"/>
          </a:p>
          <a:p>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15</a:t>
            </a:fld>
            <a:endParaRPr lang="en-US"/>
          </a:p>
        </p:txBody>
      </p:sp>
    </p:spTree>
    <p:extLst>
      <p:ext uri="{BB962C8B-B14F-4D97-AF65-F5344CB8AC3E}">
        <p14:creationId xmlns:p14="http://schemas.microsoft.com/office/powerpoint/2010/main" val="2739288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http://www.newcultureoflearning.com/</a:t>
            </a:r>
            <a:endParaRPr lang="en-US" dirty="0"/>
          </a:p>
        </p:txBody>
      </p:sp>
      <p:sp>
        <p:nvSpPr>
          <p:cNvPr id="4" name="Slide Number Placeholder 3"/>
          <p:cNvSpPr>
            <a:spLocks noGrp="1"/>
          </p:cNvSpPr>
          <p:nvPr>
            <p:ph type="sldNum" sz="quarter" idx="10"/>
          </p:nvPr>
        </p:nvSpPr>
        <p:spPr/>
        <p:txBody>
          <a:bodyPr/>
          <a:lstStyle/>
          <a:p>
            <a:fld id="{9D1604DC-0872-4108-8691-E1FA8CF0D4A2}"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Competencies like critical thinking, global awareness,</a:t>
            </a:r>
            <a:r>
              <a:rPr lang="en-US" baseline="0" dirty="0" smtClean="0"/>
              <a:t> and media literacy are no longer simply desirable—they are necessary. If 21</a:t>
            </a:r>
            <a:r>
              <a:rPr lang="en-US" baseline="30000" dirty="0" smtClean="0"/>
              <a:t>st</a:t>
            </a:r>
            <a:r>
              <a:rPr lang="en-US" baseline="0" dirty="0" smtClean="0"/>
              <a:t> century skills are the new design specifications for national and individual success, our nation’s libraries and museums are well-positioned to respond to this need.</a:t>
            </a:r>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17</a:t>
            </a:fld>
            <a:endParaRPr lang="en-US"/>
          </a:p>
        </p:txBody>
      </p:sp>
    </p:spTree>
    <p:extLst>
      <p:ext uri="{BB962C8B-B14F-4D97-AF65-F5344CB8AC3E}">
        <p14:creationId xmlns:p14="http://schemas.microsoft.com/office/powerpoint/2010/main" val="383882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full speech: http://www.whitehouse.gov/the-press-office/2011/05/16/remarks-president-booker-t-washington-high-school-commencement</a:t>
            </a:r>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18</a:t>
            </a:fld>
            <a:endParaRPr lang="en-US"/>
          </a:p>
        </p:txBody>
      </p:sp>
    </p:spTree>
    <p:extLst>
      <p:ext uri="{BB962C8B-B14F-4D97-AF65-F5344CB8AC3E}">
        <p14:creationId xmlns:p14="http://schemas.microsoft.com/office/powerpoint/2010/main" val="383882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600" dirty="0" smtClean="0"/>
              <a:t>This </a:t>
            </a:r>
            <a:r>
              <a:rPr lang="en-US" sz="1600" dirty="0"/>
              <a:t>is a table from the IMLS Report Museum, Libraries, and 21</a:t>
            </a:r>
            <a:r>
              <a:rPr lang="en-US" sz="1600" baseline="30000" dirty="0"/>
              <a:t>st</a:t>
            </a:r>
            <a:r>
              <a:rPr lang="en-US" sz="1600" dirty="0"/>
              <a:t> Century </a:t>
            </a:r>
            <a:r>
              <a:rPr lang="en-US" sz="1600" dirty="0" smtClean="0"/>
              <a:t>Skills</a:t>
            </a:r>
            <a:r>
              <a:rPr lang="en-US" sz="1600" baseline="0" dirty="0" smtClean="0"/>
              <a:t> (</a:t>
            </a:r>
            <a:r>
              <a:rPr lang="en-US" sz="1600" baseline="0" dirty="0" err="1" smtClean="0"/>
              <a:t>pp</a:t>
            </a:r>
            <a:r>
              <a:rPr lang="en-US" sz="1600" baseline="0" dirty="0" smtClean="0"/>
              <a:t> 2)</a:t>
            </a:r>
          </a:p>
          <a:p>
            <a:pPr eaLnBrk="1" hangingPunct="1">
              <a:spcBef>
                <a:spcPct val="0"/>
              </a:spcBef>
            </a:pPr>
            <a:endParaRPr lang="en-US" sz="1600" baseline="0" dirty="0" smtClean="0"/>
          </a:p>
          <a:p>
            <a:pPr eaLnBrk="1" hangingPunct="1">
              <a:spcBef>
                <a:spcPct val="0"/>
              </a:spcBef>
            </a:pPr>
            <a:r>
              <a:rPr lang="en-US" sz="1600" baseline="0" dirty="0" smtClean="0"/>
              <a:t>At a time when increasingly advanced skills are required for success in life and work, people of all ages are seeking a diverse range of learning experiences to inspire, guide, and enhance their personal and professional lives.</a:t>
            </a:r>
          </a:p>
          <a:p>
            <a:pPr eaLnBrk="1" hangingPunct="1">
              <a:spcBef>
                <a:spcPct val="0"/>
              </a:spcBef>
            </a:pPr>
            <a:endParaRPr lang="en-US" sz="1600" baseline="0"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4FD694F-1B24-41F2-84F0-37260B437586}" type="slidenum">
              <a:rPr lang="en-US">
                <a:solidFill>
                  <a:prstClr val="black"/>
                </a:solidFill>
                <a:latin typeface="Calibri" pitchFamily="34" charset="0"/>
              </a:rPr>
              <a:pPr eaLnBrk="1" hangingPunct="1"/>
              <a:t>19</a:t>
            </a:fld>
            <a:endParaRPr lang="en-US">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“Four Questions” exercise has been adapted from 21st Century Skills: Learning for Life in Our Times, by Bernie Trilling and Charles </a:t>
            </a:r>
            <a:r>
              <a:rPr lang="en-US" sz="1200" kern="1200" dirty="0" err="1" smtClean="0">
                <a:solidFill>
                  <a:schemeClr val="tx1"/>
                </a:solidFill>
                <a:effectLst/>
                <a:latin typeface="+mn-lt"/>
                <a:ea typeface="+mn-ea"/>
                <a:cs typeface="+mn-cs"/>
              </a:rPr>
              <a:t>Fadel</a:t>
            </a:r>
            <a:r>
              <a:rPr lang="en-US" sz="1200" kern="1200" dirty="0" smtClean="0">
                <a:solidFill>
                  <a:schemeClr val="tx1"/>
                </a:solidFill>
                <a:effectLst/>
                <a:latin typeface="+mn-lt"/>
                <a:ea typeface="+mn-ea"/>
                <a:cs typeface="+mn-cs"/>
              </a:rPr>
              <a:t>. It is a fun and interactive way to jump-start the conversation on 21st century skills with any audience regardless of participants’ prior knowledge. </a:t>
            </a:r>
          </a:p>
          <a:p>
            <a:r>
              <a:rPr lang="en-US" sz="1200" kern="1200" dirty="0" smtClean="0">
                <a:solidFill>
                  <a:schemeClr val="tx1"/>
                </a:solidFill>
                <a:effectLst/>
                <a:latin typeface="+mn-lt"/>
                <a:ea typeface="+mn-ea"/>
                <a:cs typeface="+mn-cs"/>
              </a:rPr>
              <a:t>The exercise is designed to make the topic of learning today and tomorrow real and personal. As you ask the questions, invite people to call out their responses. Depending on your time constraints, you can make this a purely verbal exchange, with the facilitator repeating and embellishing the responses, or you might ask someone to record the responses on a newsprint pad. </a:t>
            </a:r>
          </a:p>
          <a:p>
            <a:r>
              <a:rPr lang="en-US" sz="1200" kern="1200" dirty="0" smtClean="0">
                <a:solidFill>
                  <a:schemeClr val="tx1"/>
                </a:solidFill>
                <a:effectLst/>
                <a:latin typeface="+mn-lt"/>
                <a:ea typeface="+mn-ea"/>
                <a:cs typeface="+mn-cs"/>
              </a:rPr>
              <a:t>There are no “right” and “wrong” answers. Questions One and Two refer to the broader environment and context for learning that our young people will encounter and the skills that will be required to navigate this environment successfully. Question Three asks individuals to reflect on their personal memorable and effective learning experiences. The final question draws on the responses to the first three, and usually elicits a pretty accurate description of 21st century skills and the needs of today’s learners. </a:t>
            </a:r>
          </a:p>
          <a:p>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2</a:t>
            </a:fld>
            <a:endParaRPr lang="en-US"/>
          </a:p>
        </p:txBody>
      </p:sp>
    </p:spTree>
    <p:extLst>
      <p:ext uri="{BB962C8B-B14F-4D97-AF65-F5344CB8AC3E}">
        <p14:creationId xmlns:p14="http://schemas.microsoft.com/office/powerpoint/2010/main" val="383882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20</a:t>
            </a:fld>
            <a:endParaRPr lang="en-US"/>
          </a:p>
        </p:txBody>
      </p:sp>
    </p:spTree>
    <p:extLst>
      <p:ext uri="{BB962C8B-B14F-4D97-AF65-F5344CB8AC3E}">
        <p14:creationId xmlns:p14="http://schemas.microsoft.com/office/powerpoint/2010/main" val="3838823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http://www.ed.gov/news/speeches/digital-badges-learning</a:t>
            </a:r>
            <a:endParaRPr lang="en-US" dirty="0"/>
          </a:p>
        </p:txBody>
      </p:sp>
      <p:sp>
        <p:nvSpPr>
          <p:cNvPr id="4" name="Slide Number Placeholder 3"/>
          <p:cNvSpPr>
            <a:spLocks noGrp="1"/>
          </p:cNvSpPr>
          <p:nvPr>
            <p:ph type="sldNum" sz="quarter" idx="10"/>
          </p:nvPr>
        </p:nvSpPr>
        <p:spPr/>
        <p:txBody>
          <a:bodyPr/>
          <a:lstStyle/>
          <a:p>
            <a:fld id="{9D1604DC-0872-4108-8691-E1FA8CF0D4A2}"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people today—youth and adults—spend the majority of their lives learning outside the walls of formal classrooms: in out-of-school programs, workplaces, internships, and other informal learning experiences such as those offered by libraries and museums.</a:t>
            </a:r>
          </a:p>
          <a:p>
            <a:endParaRPr lang="en-US" baseline="0" dirty="0" smtClean="0"/>
          </a:p>
          <a:p>
            <a:r>
              <a:rPr lang="en-US" baseline="0" dirty="0" smtClean="0"/>
              <a:t>Referenced article: http://life-slc.org/docs/Banks_etal-LIFE-Diversity-Report.pdf</a:t>
            </a:r>
            <a:endParaRPr lang="en-US" dirty="0"/>
          </a:p>
        </p:txBody>
      </p:sp>
      <p:sp>
        <p:nvSpPr>
          <p:cNvPr id="4" name="Slide Number Placeholder 3"/>
          <p:cNvSpPr>
            <a:spLocks noGrp="1"/>
          </p:cNvSpPr>
          <p:nvPr>
            <p:ph type="sldNum" sz="quarter" idx="10"/>
          </p:nvPr>
        </p:nvSpPr>
        <p:spPr/>
        <p:txBody>
          <a:bodyPr/>
          <a:lstStyle/>
          <a:p>
            <a:fld id="{9D1604DC-0872-4108-8691-E1FA8CF0D4A2}"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his books, </a:t>
            </a:r>
            <a:r>
              <a:rPr lang="en-US" i="1" baseline="0" dirty="0" smtClean="0"/>
              <a:t>The World is Flat </a:t>
            </a:r>
            <a:r>
              <a:rPr lang="en-US" i="0" baseline="0" dirty="0" smtClean="0"/>
              <a:t>(2005) </a:t>
            </a:r>
            <a:r>
              <a:rPr lang="en-US" baseline="0" dirty="0" smtClean="0"/>
              <a:t>and </a:t>
            </a:r>
            <a:r>
              <a:rPr lang="en-US" i="1" baseline="0" dirty="0" smtClean="0"/>
              <a:t>That Used to Be Us </a:t>
            </a:r>
            <a:r>
              <a:rPr lang="en-US" i="0" baseline="0" dirty="0" smtClean="0"/>
              <a:t>(2011), Thomas Friedman discusses globalization and the problems America now faces in the current global context. This quote, on page XX of </a:t>
            </a:r>
            <a:r>
              <a:rPr lang="en-US" i="1" baseline="0" dirty="0" smtClean="0"/>
              <a:t>That Used to Be Us</a:t>
            </a:r>
            <a:r>
              <a:rPr lang="en-US" i="0" baseline="0" dirty="0" smtClean="0"/>
              <a:t>, explains the great leaps made in technology since </a:t>
            </a:r>
            <a:r>
              <a:rPr lang="en-US" i="1" baseline="0" dirty="0" smtClean="0"/>
              <a:t>The World Is Flat </a:t>
            </a:r>
            <a:r>
              <a:rPr lang="en-US" i="0" baseline="0" dirty="0" smtClean="0"/>
              <a:t>was published in 2005. </a:t>
            </a:r>
            <a:endParaRPr lang="en-US" i="1" baseline="0" dirty="0" smtClean="0"/>
          </a:p>
          <a:p>
            <a:endParaRPr lang="en-US" i="1" baseline="0" dirty="0" smtClean="0"/>
          </a:p>
          <a:p>
            <a:r>
              <a:rPr lang="en-US" b="1" i="1" dirty="0" smtClean="0">
                <a:effectLst/>
              </a:rPr>
              <a:t>The World Is Flat: A Brief History of the Twenty-First Century</a:t>
            </a:r>
            <a:r>
              <a:rPr lang="en-US" dirty="0" smtClean="0">
                <a:effectLst/>
              </a:rPr>
              <a:t> is an international bestselling book by </a:t>
            </a:r>
            <a:r>
              <a:rPr lang="en-US" dirty="0" smtClean="0">
                <a:effectLst/>
                <a:hlinkClick r:id="rId3" action="ppaction://hlinkfile" tooltip="Thomas Friedman"/>
              </a:rPr>
              <a:t>Thomas Friedman</a:t>
            </a:r>
            <a:r>
              <a:rPr lang="en-US" dirty="0" smtClean="0">
                <a:effectLst/>
              </a:rPr>
              <a:t> that analyzes </a:t>
            </a:r>
            <a:r>
              <a:rPr lang="en-US" dirty="0" smtClean="0">
                <a:effectLst/>
                <a:hlinkClick r:id="rId4" action="ppaction://hlinkfile" tooltip="Globalization"/>
              </a:rPr>
              <a:t>globalization</a:t>
            </a:r>
            <a:r>
              <a:rPr lang="en-US" dirty="0" smtClean="0">
                <a:effectLst/>
              </a:rPr>
              <a:t>, primarily in the early 21st century. The title is a metaphor for viewing the world as a </a:t>
            </a:r>
            <a:r>
              <a:rPr lang="en-US" dirty="0" smtClean="0">
                <a:effectLst/>
                <a:hlinkClick r:id="rId5" action="ppaction://hlinkfile" tooltip="Level playing field"/>
              </a:rPr>
              <a:t>level playing field</a:t>
            </a:r>
            <a:r>
              <a:rPr lang="en-US" dirty="0" smtClean="0">
                <a:effectLst/>
              </a:rPr>
              <a:t> in terms of commerce, where all competitors have an equal opportunity.</a:t>
            </a:r>
          </a:p>
          <a:p>
            <a:endParaRPr lang="en-US" i="1" baseline="0" dirty="0" smtClean="0">
              <a:effectLst/>
            </a:endParaRPr>
          </a:p>
          <a:p>
            <a:r>
              <a:rPr lang="en-US" b="1" i="1" dirty="0" smtClean="0">
                <a:effectLst/>
              </a:rPr>
              <a:t>That Used to be Us</a:t>
            </a:r>
            <a:r>
              <a:rPr lang="en-US" i="1" dirty="0" smtClean="0">
                <a:effectLst/>
              </a:rPr>
              <a:t>: </a:t>
            </a:r>
            <a:r>
              <a:rPr lang="en-US" b="1" i="1" dirty="0" smtClean="0">
                <a:effectLst/>
              </a:rPr>
              <a:t>How America Fell Behind in the World It Invented and How We Can Come Back</a:t>
            </a:r>
            <a:r>
              <a:rPr lang="en-US" b="1" dirty="0" smtClean="0">
                <a:effectLst/>
              </a:rPr>
              <a:t> </a:t>
            </a:r>
            <a:r>
              <a:rPr lang="en-US" dirty="0" smtClean="0">
                <a:effectLst/>
              </a:rPr>
              <a:t>is a book written by New York times columnist and author </a:t>
            </a:r>
            <a:r>
              <a:rPr lang="en-US" dirty="0" smtClean="0">
                <a:effectLst/>
                <a:hlinkClick r:id="rId3" action="ppaction://hlinkfile" tooltip="Thomas Friedman"/>
              </a:rPr>
              <a:t>Thomas Friedman</a:t>
            </a:r>
            <a:r>
              <a:rPr lang="en-US" dirty="0" smtClean="0">
                <a:effectLst/>
              </a:rPr>
              <a:t> and Foreign policy John Hopkins Professor </a:t>
            </a:r>
            <a:r>
              <a:rPr lang="en-US" dirty="0" smtClean="0">
                <a:effectLst/>
                <a:hlinkClick r:id="rId6" action="ppaction://hlinkfile" tooltip="Michael Mandelbaum"/>
              </a:rPr>
              <a:t>Michael </a:t>
            </a:r>
            <a:r>
              <a:rPr lang="en-US" dirty="0" err="1" smtClean="0">
                <a:effectLst/>
                <a:hlinkClick r:id="rId6" action="ppaction://hlinkfile" tooltip="Michael Mandelbaum"/>
              </a:rPr>
              <a:t>Mandelbaum</a:t>
            </a:r>
            <a:r>
              <a:rPr lang="en-US" dirty="0" smtClean="0">
                <a:effectLst/>
              </a:rPr>
              <a:t>, that was published on September 5, 2011 in the United States. It addresses the 4 major problems America faces today and their solution. These problems are: globalization, the revolution in information technology, the nation's chronic deficits, and its pattern of energy consumption</a:t>
            </a:r>
            <a:endParaRPr lang="en-US" i="1" baseline="0" dirty="0" smtClean="0"/>
          </a:p>
          <a:p>
            <a:endParaRPr lang="en-US" i="1" baseline="0" dirty="0" smtClean="0"/>
          </a:p>
          <a:p>
            <a:r>
              <a:rPr lang="en-US" b="1" dirty="0" smtClean="0">
                <a:effectLst/>
              </a:rPr>
              <a:t>Thomas Friedman</a:t>
            </a:r>
            <a:r>
              <a:rPr lang="en-US" dirty="0" smtClean="0">
                <a:effectLst/>
              </a:rPr>
              <a:t> is an American journalist, columnist and author. He writes a twice-weekly column for </a:t>
            </a:r>
            <a:r>
              <a:rPr lang="en-US" i="1" dirty="0" smtClean="0">
                <a:effectLst/>
                <a:hlinkClick r:id="rId7" action="ppaction://hlinkfile" tooltip="The New York Times"/>
              </a:rPr>
              <a:t>The New York Times</a:t>
            </a:r>
            <a:r>
              <a:rPr lang="en-US" dirty="0" smtClean="0">
                <a:effectLst/>
              </a:rPr>
              <a:t>. He has written extensively on </a:t>
            </a:r>
            <a:r>
              <a:rPr lang="en-US" dirty="0" smtClean="0">
                <a:effectLst/>
                <a:hlinkClick r:id="rId8" action="ppaction://hlinkfile" tooltip="Foreign affairs"/>
              </a:rPr>
              <a:t>foreign affairs</a:t>
            </a:r>
            <a:r>
              <a:rPr lang="en-US" dirty="0" smtClean="0">
                <a:effectLst/>
              </a:rPr>
              <a:t> including global trade, the Middle East, and environmental issues and has won the </a:t>
            </a:r>
            <a:r>
              <a:rPr lang="en-US" dirty="0" smtClean="0">
                <a:effectLst/>
                <a:hlinkClick r:id="rId9" action="ppaction://hlinkfile" tooltip="Pulitzer Prize"/>
              </a:rPr>
              <a:t>Pulitzer Prize</a:t>
            </a:r>
            <a:r>
              <a:rPr lang="en-US" dirty="0" smtClean="0">
                <a:effectLst/>
              </a:rPr>
              <a:t> three times.</a:t>
            </a:r>
            <a:endParaRPr lang="en-US" i="1"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23</a:t>
            </a:fld>
            <a:endParaRPr lang="en-US"/>
          </a:p>
        </p:txBody>
      </p:sp>
    </p:spTree>
    <p:extLst>
      <p:ext uri="{BB962C8B-B14F-4D97-AF65-F5344CB8AC3E}">
        <p14:creationId xmlns:p14="http://schemas.microsoft.com/office/powerpoint/2010/main" val="1172388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charts are from the Pew Research</a:t>
            </a:r>
            <a:r>
              <a:rPr lang="en-US" baseline="0" dirty="0" smtClean="0"/>
              <a:t> Center Internet and American Life Project.</a:t>
            </a:r>
          </a:p>
          <a:p>
            <a:endParaRPr lang="en-US" baseline="0" dirty="0" smtClean="0"/>
          </a:p>
          <a:p>
            <a:r>
              <a:rPr lang="en-US" baseline="0" dirty="0" smtClean="0"/>
              <a:t>Other current mobile statistics from </a:t>
            </a:r>
            <a:r>
              <a:rPr lang="en-US" baseline="0" dirty="0" err="1" smtClean="0"/>
              <a:t>MobiThinking</a:t>
            </a:r>
            <a:r>
              <a:rPr lang="en-US" baseline="0" dirty="0" smtClean="0"/>
              <a:t> website</a:t>
            </a:r>
          </a:p>
          <a:p>
            <a:r>
              <a:rPr lang="en-US" baseline="0" dirty="0" smtClean="0"/>
              <a:t>-There are 5.9 billion mobile subscribers</a:t>
            </a:r>
            <a:r>
              <a:rPr lang="en-US" dirty="0" smtClean="0"/>
              <a:t> (that's 87 percent of the world population</a:t>
            </a:r>
            <a:r>
              <a:rPr lang="en-US" baseline="0" dirty="0" smtClean="0"/>
              <a:t> and </a:t>
            </a:r>
            <a:r>
              <a:rPr lang="en-US" dirty="0" smtClean="0"/>
              <a:t>is a huge increase from 5.4 billion in 2010 and 4.7 billion mobile subscriptions in 2009).</a:t>
            </a:r>
          </a:p>
          <a:p>
            <a:r>
              <a:rPr lang="en-US" baseline="0" dirty="0" smtClean="0"/>
              <a:t>-1.2 billion mobile Web users worldwide</a:t>
            </a:r>
          </a:p>
          <a:p>
            <a:r>
              <a:rPr lang="en-US" dirty="0" smtClean="0"/>
              <a:t>http://mobithinking.com/mobile-marketing-tools/latest-mobile-stats</a:t>
            </a:r>
          </a:p>
          <a:p>
            <a:endParaRPr lang="en-US" dirty="0" smtClean="0"/>
          </a:p>
          <a:p>
            <a:r>
              <a:rPr lang="en-US" sz="1200" b="0" i="0" u="none" strike="noStrike" kern="1200" baseline="0" dirty="0" smtClean="0">
                <a:solidFill>
                  <a:schemeClr val="tx1"/>
                </a:solidFill>
                <a:latin typeface="+mn-lt"/>
                <a:ea typeface="+mn-ea"/>
                <a:cs typeface="+mn-cs"/>
              </a:rPr>
              <a:t>New Media Consortium: A Communiqué from the Horizon Project Retreat</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http://www.nmc.org/pdf/2012-Horizon-Project-Retreat-Communique.pdf</a:t>
            </a:r>
            <a:r>
              <a:rPr lang="en-US" baseline="0" dirty="0" smtClean="0"/>
              <a:t> </a:t>
            </a:r>
          </a:p>
          <a:p>
            <a:r>
              <a:rPr lang="en-US" sz="1200" b="1" i="0" u="none" strike="noStrike" kern="1200" baseline="0" dirty="0" smtClean="0">
                <a:solidFill>
                  <a:schemeClr val="tx1"/>
                </a:solidFill>
                <a:latin typeface="+mn-lt"/>
                <a:ea typeface="+mn-ea"/>
                <a:cs typeface="+mn-cs"/>
              </a:rPr>
              <a:t>The technologies we use are increasingly cloud-based and delivered over utility networks, facilitating the rapid growth of online videos and rich media. </a:t>
            </a:r>
            <a:r>
              <a:rPr lang="en-US" sz="1200" b="0" i="0" u="none" strike="noStrike" kern="1200" baseline="0" dirty="0" smtClean="0">
                <a:solidFill>
                  <a:schemeClr val="tx1"/>
                </a:solidFill>
                <a:latin typeface="+mn-lt"/>
                <a:ea typeface="+mn-ea"/>
                <a:cs typeface="+mn-cs"/>
              </a:rPr>
              <a:t>Our current expectation is that the network has almost infinite capacity and is nearly free of cost. One hour of video footage is uploaded every second to YouTube; over 250 million photos are sent to Facebook every day. … </a:t>
            </a:r>
            <a:r>
              <a:rPr lang="en-US" sz="1200" b="1" i="0" u="none" strike="noStrike" kern="1200" baseline="0" dirty="0" smtClean="0">
                <a:solidFill>
                  <a:schemeClr val="tx1"/>
                </a:solidFill>
                <a:latin typeface="+mn-lt"/>
                <a:ea typeface="+mn-ea"/>
                <a:cs typeface="+mn-cs"/>
              </a:rPr>
              <a:t>The Internet is constantly challenging us to rethink learning and education, while refining our notion of literacy. </a:t>
            </a:r>
            <a:r>
              <a:rPr lang="en-US" sz="1200" b="0" i="0" u="none" strike="noStrike" kern="1200" baseline="0" dirty="0" smtClean="0">
                <a:solidFill>
                  <a:schemeClr val="tx1"/>
                </a:solidFill>
                <a:latin typeface="+mn-lt"/>
                <a:ea typeface="+mn-ea"/>
                <a:cs typeface="+mn-cs"/>
              </a:rPr>
              <a:t>Institutions must consider the unique value that each adds to a world in which information is everywhere. In such a world, sense-making and the ability to assess the credibility of information and media are paramount.</a:t>
            </a:r>
            <a:endParaRPr lang="en-US" dirty="0" smtClean="0"/>
          </a:p>
        </p:txBody>
      </p:sp>
      <p:sp>
        <p:nvSpPr>
          <p:cNvPr id="4" name="Slide Number Placeholder 3"/>
          <p:cNvSpPr>
            <a:spLocks noGrp="1"/>
          </p:cNvSpPr>
          <p:nvPr>
            <p:ph type="sldNum" sz="quarter" idx="10"/>
          </p:nvPr>
        </p:nvSpPr>
        <p:spPr/>
        <p:txBody>
          <a:bodyPr/>
          <a:lstStyle/>
          <a:p>
            <a:fld id="{9D1604DC-0872-4108-8691-E1FA8CF0D4A2}"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information</a:t>
            </a:r>
            <a:r>
              <a:rPr lang="en-US" baseline="0" dirty="0" smtClean="0"/>
              <a:t> specific to the three core competencies can be found on page Sum-3 of the report. The three core competencies were developed as a way to organize the various terms for “21</a:t>
            </a:r>
            <a:r>
              <a:rPr lang="en-US" baseline="30000" dirty="0" smtClean="0"/>
              <a:t>st</a:t>
            </a:r>
            <a:r>
              <a:rPr lang="en-US" baseline="0" dirty="0" smtClean="0"/>
              <a:t> century skills” and provide a starting point for further research as to their meaning and value</a:t>
            </a:r>
          </a:p>
          <a:p>
            <a:endParaRPr lang="en-US" baseline="0" dirty="0" smtClean="0"/>
          </a:p>
          <a:p>
            <a:r>
              <a:rPr lang="en-US" baseline="0" dirty="0" smtClean="0"/>
              <a:t>Other key information from the study:</a:t>
            </a:r>
          </a:p>
          <a:p>
            <a:endParaRPr lang="en-US" baseline="0" dirty="0" smtClean="0"/>
          </a:p>
          <a:p>
            <a:r>
              <a:rPr lang="en-US" baseline="0" dirty="0" smtClean="0"/>
              <a:t>*Several Foundations charged the National Research Council to define the set of key skills that are referenced by the labels “deeper learning,” “21</a:t>
            </a:r>
            <a:r>
              <a:rPr lang="en-US" baseline="30000" dirty="0" smtClean="0"/>
              <a:t>st</a:t>
            </a:r>
            <a:r>
              <a:rPr lang="en-US" baseline="0" dirty="0" smtClean="0"/>
              <a:t> century kills,” “college and career readiness,” “student-centered learning,” “next generation learning,” “new basic skills,” and “higher-order thinking” and then to summarize the findings of the research that investigates the importance of such skills to success in education, work, and other areas of adult responsibility.</a:t>
            </a:r>
          </a:p>
          <a:p>
            <a:endParaRPr lang="en-US" baseline="0" dirty="0" smtClean="0"/>
          </a:p>
          <a:p>
            <a:r>
              <a:rPr lang="en-US" baseline="0" dirty="0" smtClean="0"/>
              <a:t>The committee’s work for this report was supported by Carnegie Corporation of New York, the William and Flora Hewlett Foundation, the John D. and Catherine T. MacArthur Foundation, the National Science Foundation, the Nellie Mae Education Foundation, the Pearson Foundation, the Raikes Foundation, Susan Crown Exchange, and the </a:t>
            </a:r>
            <a:r>
              <a:rPr lang="en-US" baseline="0" dirty="0" err="1" smtClean="0"/>
              <a:t>Stupski</a:t>
            </a:r>
            <a:r>
              <a:rPr lang="en-US" baseline="0" smtClean="0"/>
              <a:t> Foundation.</a:t>
            </a:r>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25</a:t>
            </a:fld>
            <a:endParaRPr lang="en-US"/>
          </a:p>
        </p:txBody>
      </p:sp>
    </p:spTree>
    <p:extLst>
      <p:ext uri="{BB962C8B-B14F-4D97-AF65-F5344CB8AC3E}">
        <p14:creationId xmlns:p14="http://schemas.microsoft.com/office/powerpoint/2010/main" val="236496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light of 21</a:t>
            </a:r>
            <a:r>
              <a:rPr lang="en-US" baseline="30000" dirty="0" smtClean="0"/>
              <a:t>st</a:t>
            </a:r>
            <a:r>
              <a:rPr lang="en-US" dirty="0" smtClean="0"/>
              <a:t> century demands, libraries and museums should build on current strengths and embrace new approaches such as the ones described in the chart.</a:t>
            </a:r>
            <a:r>
              <a:rPr lang="en-US" baseline="0" dirty="0" smtClean="0"/>
              <a:t> This chart has been amended slightly from the original version to fit to the PowerPoint. For the full chart, see page 7 of the Museums, Libraries and 21</a:t>
            </a:r>
            <a:r>
              <a:rPr lang="en-US" baseline="30000" dirty="0" smtClean="0"/>
              <a:t>st</a:t>
            </a:r>
            <a:r>
              <a:rPr lang="en-US" baseline="0" dirty="0" smtClean="0"/>
              <a:t> Century Skills publication.</a:t>
            </a:r>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26</a:t>
            </a:fld>
            <a:endParaRPr lang="en-US"/>
          </a:p>
        </p:txBody>
      </p:sp>
    </p:spTree>
    <p:extLst>
      <p:ext uri="{BB962C8B-B14F-4D97-AF65-F5344CB8AC3E}">
        <p14:creationId xmlns:p14="http://schemas.microsoft.com/office/powerpoint/2010/main" val="2127034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1604DC-0872-4108-8691-E1FA8CF0D4A2}"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28</a:t>
            </a:fld>
            <a:endParaRPr lang="en-US"/>
          </a:p>
        </p:txBody>
      </p:sp>
    </p:spTree>
    <p:extLst>
      <p:ext uri="{BB962C8B-B14F-4D97-AF65-F5344CB8AC3E}">
        <p14:creationId xmlns:p14="http://schemas.microsoft.com/office/powerpoint/2010/main" val="3838823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875570-CC32-4911-8290-5D82F9AD27CB}" type="slidenum">
              <a:rPr lang="en-US">
                <a:solidFill>
                  <a:prstClr val="black"/>
                </a:solidFill>
              </a:rPr>
              <a:pPr fontAlgn="base">
                <a:spcBef>
                  <a:spcPct val="0"/>
                </a:spcBef>
                <a:spcAft>
                  <a:spcPct val="0"/>
                </a:spcAft>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Questions One and Two refer to the broader environment and context for learning that our young people will encounter and the skills that will be required to navigate this environment successfully. </a:t>
            </a:r>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3</a:t>
            </a:fld>
            <a:endParaRPr lang="en-US"/>
          </a:p>
        </p:txBody>
      </p:sp>
    </p:spTree>
    <p:extLst>
      <p:ext uri="{BB962C8B-B14F-4D97-AF65-F5344CB8AC3E}">
        <p14:creationId xmlns:p14="http://schemas.microsoft.com/office/powerpoint/2010/main" val="19284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875570-CC32-4911-8290-5D82F9AD27CB}" type="slidenum">
              <a:rPr lang="en-US">
                <a:solidFill>
                  <a:prstClr val="black"/>
                </a:solidFill>
              </a:rPr>
              <a:pPr fontAlgn="base">
                <a:spcBef>
                  <a:spcPct val="0"/>
                </a:spcBef>
                <a:spcAft>
                  <a:spcPct val="0"/>
                </a:spcAft>
              </a:pPr>
              <a:t>30</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Questions One and Two refer to the broader environment and context for learning that our young people will encounter and the skills that will be required to navigate this environment successfully. </a:t>
            </a:r>
            <a:endParaRPr lang="en-US" dirty="0" smtClean="0"/>
          </a:p>
          <a:p>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4</a:t>
            </a:fld>
            <a:endParaRPr lang="en-US"/>
          </a:p>
        </p:txBody>
      </p:sp>
    </p:spTree>
    <p:extLst>
      <p:ext uri="{BB962C8B-B14F-4D97-AF65-F5344CB8AC3E}">
        <p14:creationId xmlns:p14="http://schemas.microsoft.com/office/powerpoint/2010/main" val="352370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Question Three asks individuals to reflect on their personal memorable and effective learning experiences.</a:t>
            </a:r>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5</a:t>
            </a:fld>
            <a:endParaRPr lang="en-US"/>
          </a:p>
        </p:txBody>
      </p:sp>
    </p:spTree>
    <p:extLst>
      <p:ext uri="{BB962C8B-B14F-4D97-AF65-F5344CB8AC3E}">
        <p14:creationId xmlns:p14="http://schemas.microsoft.com/office/powerpoint/2010/main" val="243449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Question four draws on the responses to the first three, and usually elicits a pretty accurate description of 21st century skills and the needs of today’s learners. </a:t>
            </a:r>
          </a:p>
          <a:p>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6</a:t>
            </a:fld>
            <a:endParaRPr lang="en-US"/>
          </a:p>
        </p:txBody>
      </p:sp>
    </p:spTree>
    <p:extLst>
      <p:ext uri="{BB962C8B-B14F-4D97-AF65-F5344CB8AC3E}">
        <p14:creationId xmlns:p14="http://schemas.microsoft.com/office/powerpoint/2010/main" val="23649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a:t>
            </a:r>
            <a:r>
              <a:rPr lang="en-US" baseline="0" dirty="0" smtClean="0"/>
              <a:t> three slides are quotes from various sources that describe well our new learning ecosystem and why 21</a:t>
            </a:r>
            <a:r>
              <a:rPr lang="en-US" baseline="30000" dirty="0" smtClean="0"/>
              <a:t>st</a:t>
            </a:r>
            <a:r>
              <a:rPr lang="en-US" baseline="0" dirty="0" smtClean="0"/>
              <a:t> century skills become critical in these new environments.</a:t>
            </a:r>
            <a:endParaRPr lang="en-US" dirty="0"/>
          </a:p>
        </p:txBody>
      </p:sp>
      <p:sp>
        <p:nvSpPr>
          <p:cNvPr id="4" name="Slide Number Placeholder 3"/>
          <p:cNvSpPr>
            <a:spLocks noGrp="1"/>
          </p:cNvSpPr>
          <p:nvPr>
            <p:ph type="sldNum" sz="quarter" idx="10"/>
          </p:nvPr>
        </p:nvSpPr>
        <p:spPr/>
        <p:txBody>
          <a:bodyPr/>
          <a:lstStyle/>
          <a:p>
            <a:fld id="{9D1604DC-0872-4108-8691-E1FA8CF0D4A2}"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well-vetted and widely accepted framework that defines “21</a:t>
            </a:r>
            <a:r>
              <a:rPr lang="en-US" baseline="30000" dirty="0" smtClean="0"/>
              <a:t>st</a:t>
            </a:r>
            <a:r>
              <a:rPr lang="en-US" baseline="0" dirty="0" smtClean="0"/>
              <a:t> century skills” has been offered by the Partnership for 21</a:t>
            </a:r>
            <a:r>
              <a:rPr lang="en-US" baseline="30000" dirty="0" smtClean="0"/>
              <a:t>st</a:t>
            </a:r>
            <a:r>
              <a:rPr lang="en-US" baseline="0" dirty="0" smtClean="0"/>
              <a:t> Century Skills (P21), a non-profit coalition sponsored by education, business, and community organization (www.p21.org)</a:t>
            </a:r>
          </a:p>
          <a:p>
            <a:endParaRPr lang="en-US" baseline="0" dirty="0" smtClean="0"/>
          </a:p>
          <a:p>
            <a:r>
              <a:rPr lang="en-US" baseline="0" dirty="0" smtClean="0"/>
              <a:t>The IMLS 21</a:t>
            </a:r>
            <a:r>
              <a:rPr lang="en-US" baseline="30000" dirty="0" smtClean="0"/>
              <a:t>st</a:t>
            </a:r>
            <a:r>
              <a:rPr lang="en-US" baseline="0" dirty="0" smtClean="0"/>
              <a:t> century skills project team and a national task force of museum and library leaders used the P21 framework as the basis on which to customize this list of skills that are most relevant for libraries and museums for the 2009 IMLS report.</a:t>
            </a:r>
          </a:p>
          <a:p>
            <a:endParaRPr lang="en-US" baseline="0" dirty="0" smtClean="0"/>
          </a:p>
          <a:p>
            <a:r>
              <a:rPr lang="en-US" baseline="0" dirty="0" smtClean="0"/>
              <a:t>The framework is broken down into 4 main skill sets (Learning and Innovation Skills, Information, Media &amp; Technology Skills, 21</a:t>
            </a:r>
            <a:r>
              <a:rPr lang="en-US" baseline="30000" dirty="0" smtClean="0"/>
              <a:t>st</a:t>
            </a:r>
            <a:r>
              <a:rPr lang="en-US" baseline="0" dirty="0" smtClean="0"/>
              <a:t> century themes, and Life and Career Skills). Each of these four main skill sets is further broken down by skills that fall under that particular skill, as the following 4 slides show. </a:t>
            </a:r>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8</a:t>
            </a:fld>
            <a:endParaRPr lang="en-US"/>
          </a:p>
        </p:txBody>
      </p:sp>
    </p:spTree>
    <p:extLst>
      <p:ext uri="{BB962C8B-B14F-4D97-AF65-F5344CB8AC3E}">
        <p14:creationId xmlns:p14="http://schemas.microsoft.com/office/powerpoint/2010/main" val="38388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effectLst/>
                <a:latin typeface="+mn-lt"/>
                <a:ea typeface="+mn-ea"/>
                <a:cs typeface="+mn-cs"/>
              </a:rPr>
              <a:t>From the P21 Website (www.P21.org):</a:t>
            </a:r>
          </a:p>
          <a:p>
            <a:endParaRPr lang="en-US" sz="1200" b="0" i="0" u="none" strike="noStrike" kern="1200" baseline="0" dirty="0" smtClean="0">
              <a:solidFill>
                <a:schemeClr val="tx1"/>
              </a:solidFill>
              <a:effectLst/>
              <a:latin typeface="+mn-lt"/>
              <a:ea typeface="+mn-ea"/>
              <a:cs typeface="+mn-cs"/>
            </a:endParaRPr>
          </a:p>
          <a:p>
            <a:endParaRPr lang="en-US" dirty="0" smtClean="0">
              <a:effectLst/>
            </a:endParaRPr>
          </a:p>
          <a:p>
            <a:r>
              <a:rPr lang="en-US" dirty="0" smtClean="0">
                <a:effectLst/>
              </a:rPr>
              <a:t>The Partnership for 21st Century Skills was formed in 2002 through the efforts of the following entities and individuals:</a:t>
            </a:r>
          </a:p>
          <a:p>
            <a:r>
              <a:rPr lang="en-US" b="1" dirty="0" smtClean="0">
                <a:effectLst/>
              </a:rPr>
              <a:t>Government:</a:t>
            </a:r>
            <a:endParaRPr lang="en-US" dirty="0" smtClean="0">
              <a:effectLst/>
            </a:endParaRPr>
          </a:p>
          <a:p>
            <a:r>
              <a:rPr lang="en-US" dirty="0" smtClean="0">
                <a:effectLst/>
              </a:rPr>
              <a:t>U.S. Department of Education</a:t>
            </a:r>
          </a:p>
          <a:p>
            <a:r>
              <a:rPr lang="en-US" b="1" dirty="0" smtClean="0">
                <a:effectLst/>
              </a:rPr>
              <a:t>Founding Organizations:</a:t>
            </a:r>
            <a:endParaRPr lang="en-US" dirty="0" smtClean="0">
              <a:effectLst/>
            </a:endParaRPr>
          </a:p>
          <a:p>
            <a:r>
              <a:rPr lang="en-US" dirty="0" smtClean="0">
                <a:effectLst/>
              </a:rPr>
              <a:t>AOL Time Warner Foundation</a:t>
            </a:r>
          </a:p>
          <a:p>
            <a:r>
              <a:rPr lang="en-US" dirty="0" smtClean="0">
                <a:effectLst/>
              </a:rPr>
              <a:t>Apple Computer, Inc.</a:t>
            </a:r>
          </a:p>
          <a:p>
            <a:r>
              <a:rPr lang="en-US" dirty="0" smtClean="0">
                <a:effectLst/>
              </a:rPr>
              <a:t>Cable in the Classroom</a:t>
            </a:r>
          </a:p>
          <a:p>
            <a:r>
              <a:rPr lang="en-US" dirty="0" smtClean="0">
                <a:effectLst/>
              </a:rPr>
              <a:t>Cisco Systems, Inc.</a:t>
            </a:r>
          </a:p>
          <a:p>
            <a:r>
              <a:rPr lang="en-US" dirty="0" smtClean="0">
                <a:effectLst/>
              </a:rPr>
              <a:t>Dell Computer Corporation</a:t>
            </a:r>
          </a:p>
          <a:p>
            <a:r>
              <a:rPr lang="en-US" dirty="0" smtClean="0">
                <a:effectLst/>
              </a:rPr>
              <a:t>Microsoft Corporation</a:t>
            </a:r>
          </a:p>
          <a:p>
            <a:r>
              <a:rPr lang="en-US" dirty="0" smtClean="0">
                <a:effectLst/>
              </a:rPr>
              <a:t>National Education Association</a:t>
            </a:r>
          </a:p>
          <a:p>
            <a:r>
              <a:rPr lang="en-US" dirty="0" smtClean="0">
                <a:effectLst/>
              </a:rPr>
              <a:t>SAP</a:t>
            </a:r>
          </a:p>
          <a:p>
            <a:r>
              <a:rPr lang="en-US" b="1" dirty="0" smtClean="0">
                <a:effectLst/>
              </a:rPr>
              <a:t>Individuals:</a:t>
            </a:r>
            <a:endParaRPr lang="en-US" dirty="0" smtClean="0">
              <a:effectLst/>
            </a:endParaRPr>
          </a:p>
          <a:p>
            <a:r>
              <a:rPr lang="en-US" dirty="0" smtClean="0">
                <a:effectLst/>
              </a:rPr>
              <a:t>Ken Kay, President and Co-Founder</a:t>
            </a:r>
          </a:p>
          <a:p>
            <a:r>
              <a:rPr lang="en-US" dirty="0" err="1" smtClean="0">
                <a:effectLst/>
              </a:rPr>
              <a:t>Diny</a:t>
            </a:r>
            <a:r>
              <a:rPr lang="en-US" dirty="0" smtClean="0">
                <a:effectLst/>
              </a:rPr>
              <a:t> </a:t>
            </a:r>
            <a:r>
              <a:rPr lang="en-US" dirty="0" err="1" smtClean="0">
                <a:effectLst/>
              </a:rPr>
              <a:t>Golder-Dardis</a:t>
            </a:r>
            <a:r>
              <a:rPr lang="en-US" dirty="0" smtClean="0">
                <a:effectLst/>
              </a:rPr>
              <a:t>, Special Advisor and Co-Founder</a:t>
            </a:r>
          </a:p>
          <a:p>
            <a:endParaRPr lang="en-US" dirty="0" smtClean="0">
              <a:effectLst/>
            </a:endParaRPr>
          </a:p>
          <a:p>
            <a:r>
              <a:rPr lang="en-US" b="1" dirty="0" smtClean="0">
                <a:effectLst/>
              </a:rPr>
              <a:t>P21 Mission Statement </a:t>
            </a:r>
            <a:endParaRPr lang="en-US" dirty="0" smtClean="0">
              <a:effectLst/>
            </a:endParaRPr>
          </a:p>
          <a:p>
            <a:r>
              <a:rPr lang="en-US" dirty="0" smtClean="0">
                <a:effectLst/>
              </a:rPr>
              <a:t>To serve as a catalyst to position 21st century readiness at the center of US K12 education by building collaborative partnerships among education, business, community and government leaders. </a:t>
            </a:r>
          </a:p>
          <a:p>
            <a:r>
              <a:rPr lang="en-US" b="1" dirty="0" smtClean="0">
                <a:effectLst/>
              </a:rPr>
              <a:t>Twenty-First Century Children </a:t>
            </a:r>
            <a:endParaRPr lang="en-US" dirty="0" smtClean="0">
              <a:effectLst/>
            </a:endParaRPr>
          </a:p>
          <a:p>
            <a:r>
              <a:rPr lang="en-US" dirty="0" smtClean="0">
                <a:effectLst/>
              </a:rPr>
              <a:t>Every child in the U.S. needs 21st century knowledge and skills to succeed as effective citizens, workers and leaders. This can be accomplished by fusing the 3Rs and 4Cs. </a:t>
            </a:r>
            <a:br>
              <a:rPr lang="en-US" dirty="0" smtClean="0">
                <a:effectLst/>
              </a:rPr>
            </a:br>
            <a:r>
              <a:rPr lang="en-US" dirty="0" smtClean="0">
                <a:effectLst/>
              </a:rPr>
              <a:t/>
            </a:r>
            <a:br>
              <a:rPr lang="en-US" dirty="0" smtClean="0">
                <a:effectLst/>
              </a:rPr>
            </a:br>
            <a:r>
              <a:rPr lang="en-US" dirty="0" smtClean="0">
                <a:effectLst/>
              </a:rPr>
              <a:t>There is a profound gap between the knowledge and skills most students learn in school and the knowledge and skills they need in typical 21st century communities and workplaces.</a:t>
            </a:r>
            <a:br>
              <a:rPr lang="en-US" dirty="0" smtClean="0">
                <a:effectLst/>
              </a:rPr>
            </a:br>
            <a:r>
              <a:rPr lang="en-US" dirty="0" smtClean="0">
                <a:effectLst/>
              </a:rPr>
              <a:t/>
            </a:r>
            <a:br>
              <a:rPr lang="en-US" dirty="0" smtClean="0">
                <a:effectLst/>
              </a:rPr>
            </a:br>
            <a:r>
              <a:rPr lang="en-US" dirty="0" smtClean="0">
                <a:effectLst/>
              </a:rPr>
              <a:t>To successfully face rigorous higher education coursework, career challenges and a globally competitive workforce, U.S. schools must align classroom environments with real world environments by fusing the 3Rs and 4Cs:</a:t>
            </a:r>
            <a:br>
              <a:rPr lang="en-US" dirty="0" smtClean="0">
                <a:effectLst/>
              </a:rPr>
            </a:br>
            <a:endParaRPr lang="en-US" dirty="0" smtClean="0">
              <a:effectLst/>
            </a:endParaRPr>
          </a:p>
          <a:p>
            <a:r>
              <a:rPr lang="en-US" dirty="0" smtClean="0">
                <a:effectLst/>
              </a:rPr>
              <a:t>The 3Rs include: English, reading or language arts; mathematics; science; foreign languages; civics; government; economics; arts; history; and geography. </a:t>
            </a:r>
          </a:p>
          <a:p>
            <a:r>
              <a:rPr lang="en-US" dirty="0" smtClean="0">
                <a:effectLst/>
              </a:rPr>
              <a:t>The 4Cs include: critical thinking and problem solving; communication, collaboration; and creativity and innovation. </a:t>
            </a:r>
            <a:br>
              <a:rPr lang="en-US" dirty="0" smtClean="0">
                <a:effectLst/>
              </a:rPr>
            </a:br>
            <a:endParaRPr lang="en-US" dirty="0" smtClean="0">
              <a:effectLst/>
            </a:endParaRPr>
          </a:p>
          <a:p>
            <a:r>
              <a:rPr lang="en-US" dirty="0" smtClean="0">
                <a:effectLst/>
              </a:rPr>
              <a:t>As the 3Rs serve as an umbrella for other subjects and core content, the 4Cs are a shorthand for all the skills needed for success in college, career, and life. </a:t>
            </a:r>
          </a:p>
          <a:p>
            <a:endParaRPr lang="en-US" dirty="0" smtClean="0">
              <a:effectLst/>
            </a:endParaRPr>
          </a:p>
          <a:p>
            <a:r>
              <a:rPr lang="en-US" dirty="0" smtClean="0">
                <a:effectLst/>
              </a:rPr>
              <a:t>The Framework (see</a:t>
            </a:r>
            <a:r>
              <a:rPr lang="en-US" baseline="0" dirty="0" smtClean="0">
                <a:effectLst/>
              </a:rPr>
              <a:t> rainbow graphic)</a:t>
            </a:r>
            <a:r>
              <a:rPr lang="en-US" dirty="0" smtClean="0">
                <a:effectLst/>
              </a:rPr>
              <a:t> presents a holistic view of 21st century teaching and learning that combines a discrete focus on 21st century student outcomes(a blending of specific skills, content knowledge, expertise and literacies) with innovative support systems to help students master the multi-dimensional abilities required of them in the 21st century.</a:t>
            </a:r>
          </a:p>
          <a:p>
            <a:endParaRPr lang="en-US" dirty="0" smtClean="0">
              <a:effectLst/>
            </a:endParaRPr>
          </a:p>
          <a:p>
            <a:r>
              <a:rPr lang="en-US" dirty="0" smtClean="0">
                <a:effectLst/>
              </a:rPr>
              <a:t>The key elements of 21st century learning are represented in the graphic and descriptions below. The graphic represents both 21st century skills </a:t>
            </a:r>
            <a:r>
              <a:rPr lang="en-US" b="1" i="1" dirty="0" smtClean="0">
                <a:effectLst/>
              </a:rPr>
              <a:t>student outcomes</a:t>
            </a:r>
            <a:r>
              <a:rPr lang="en-US" dirty="0" smtClean="0">
                <a:effectLst/>
              </a:rPr>
              <a:t> (as represented by the arches of the rainbow) and 21st century skills </a:t>
            </a:r>
            <a:r>
              <a:rPr lang="en-US" b="1" i="1" dirty="0" smtClean="0">
                <a:effectLst/>
              </a:rPr>
              <a:t>support systems </a:t>
            </a:r>
            <a:r>
              <a:rPr lang="en-US" dirty="0" smtClean="0">
                <a:effectLst/>
              </a:rPr>
              <a:t>(as represented by the pools at the bottom).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To help practitioners integrate skills into the teaching of core academic subjects, the Partnership has developed a unified, collective vision for learning known as the Framework for 21st Century Learning. This Framework describes the skills, knowledge and expertise students must master to succeed in work and life; it is a blend of content knowledge, specific skills, expertise and literacies.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Every 21st century skills implementation requires the development of core academic subject knowledge and understanding among all students. Those who can think critically and communicate effectively must build on a base of core academic subject knowledge. </a:t>
            </a:r>
          </a:p>
          <a:p>
            <a:r>
              <a:rPr lang="en-US" sz="1200" b="0" i="0" u="none" strike="noStrike" kern="1200" baseline="0" dirty="0" smtClean="0">
                <a:solidFill>
                  <a:schemeClr val="tx1"/>
                </a:solidFill>
                <a:latin typeface="+mn-lt"/>
                <a:ea typeface="+mn-ea"/>
                <a:cs typeface="+mn-cs"/>
              </a:rPr>
              <a:t>Within the context of core knowledge instruction, </a:t>
            </a:r>
            <a:r>
              <a:rPr lang="en-US" sz="1200" b="1" i="0" u="none" strike="noStrike" kern="1200" baseline="0" dirty="0" smtClean="0">
                <a:solidFill>
                  <a:schemeClr val="tx1"/>
                </a:solidFill>
                <a:latin typeface="+mn-lt"/>
                <a:ea typeface="+mn-ea"/>
                <a:cs typeface="+mn-cs"/>
              </a:rPr>
              <a:t>students must also learn the essential skills for success in today’s world, such as critical thinking, problem solving, communication and collaboration.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a school or district builds on this foundation, combining the entire Framework with the necessary support systems—standards, assessments, curriculum and instruction, professional development and learning environments—students are more engaged in the learning process and graduate better prepared to thrive in today’s global economy.</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As</a:t>
            </a:r>
            <a:r>
              <a:rPr lang="en-US" b="0" baseline="0" dirty="0" smtClean="0"/>
              <a:t> of March 2012, 16 states have adopted the framework. States include: AZ, IL, IA, KS, KY, LA, ME, MA, NV, NJ, NC, OH, SD, SC, WV, WI (for more information on state adoption see www.p21.org/state-initiatives</a:t>
            </a:r>
            <a:endParaRPr lang="en-US" b="0" dirty="0" smtClean="0"/>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EDF24F-E2D8-4B9F-878E-5BDD63FD6EEA}" type="slidenum">
              <a:rPr lang="en-US" smtClean="0"/>
              <a:pPr/>
              <a:t>9</a:t>
            </a:fld>
            <a:endParaRPr lang="en-US"/>
          </a:p>
        </p:txBody>
      </p:sp>
    </p:spTree>
    <p:extLst>
      <p:ext uri="{BB962C8B-B14F-4D97-AF65-F5344CB8AC3E}">
        <p14:creationId xmlns:p14="http://schemas.microsoft.com/office/powerpoint/2010/main" val="236496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ppt-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54816B"/>
              </a:buClr>
              <a:defRPr>
                <a:latin typeface="Calibri" pitchFamily="34" charset="0"/>
              </a:defRPr>
            </a:lvl1pPr>
            <a:lvl2pPr>
              <a:buClr>
                <a:srgbClr val="54816B"/>
              </a:buClr>
              <a:buFont typeface="Courier New" pitchFamily="49" charset="0"/>
              <a:buChar char="o"/>
              <a:defRPr>
                <a:latin typeface="Calibri" pitchFamily="34" charset="0"/>
              </a:defRPr>
            </a:lvl2pPr>
            <a:lvl3pPr>
              <a:buClr>
                <a:srgbClr val="E4701E"/>
              </a:buClr>
              <a:defRPr>
                <a:latin typeface="Calibri" pitchFamily="34" charset="0"/>
              </a:defRPr>
            </a:lvl3pPr>
            <a:lvl4pPr>
              <a:buClr>
                <a:srgbClr val="E4701E"/>
              </a:buClr>
              <a:buFont typeface="Courier New" pitchFamily="49" charset="0"/>
              <a:buChar char="o"/>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941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67000" y="3886200"/>
            <a:ext cx="57912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7000" y="5029200"/>
            <a:ext cx="4343400" cy="1143000"/>
          </a:xfrm>
        </p:spPr>
        <p:txBody>
          <a:bodyPr>
            <a:normAutofit/>
          </a:bodyPr>
          <a:lstStyle>
            <a:lvl1pPr marL="0" indent="0" algn="l">
              <a:lnSpc>
                <a:spcPts val="3200"/>
              </a:lnSpc>
              <a:spcBef>
                <a:spcPts val="0"/>
              </a:spcBef>
              <a:buNone/>
              <a:defRPr sz="2800">
                <a:solidFill>
                  <a:srgbClr val="54816B"/>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CE5282CD-CAEF-44BC-80CE-CA278589C81F}" type="datetimeFigureOut">
              <a:rPr lang="en-US">
                <a:solidFill>
                  <a:prstClr val="black">
                    <a:tint val="75000"/>
                  </a:prstClr>
                </a:solidFill>
              </a:rPr>
              <a:pPr>
                <a:defRPr/>
              </a:pPr>
              <a:t>1/7/2013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3D2D6DEE-32A6-4615-AFC3-20A43AA761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687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ppt-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54816B"/>
              </a:buClr>
              <a:defRPr>
                <a:latin typeface="Calibri" pitchFamily="34" charset="0"/>
              </a:defRPr>
            </a:lvl1pPr>
            <a:lvl2pPr>
              <a:buClr>
                <a:srgbClr val="54816B"/>
              </a:buClr>
              <a:buFont typeface="Courier New" pitchFamily="49" charset="0"/>
              <a:buChar char="o"/>
              <a:defRPr>
                <a:latin typeface="Calibri" pitchFamily="34" charset="0"/>
              </a:defRPr>
            </a:lvl2pPr>
            <a:lvl3pPr>
              <a:buClr>
                <a:srgbClr val="E4701E"/>
              </a:buClr>
              <a:defRPr>
                <a:latin typeface="Calibri" pitchFamily="34" charset="0"/>
              </a:defRPr>
            </a:lvl3pPr>
            <a:lvl4pPr>
              <a:buClr>
                <a:srgbClr val="E4701E"/>
              </a:buClr>
              <a:buFont typeface="Courier New" pitchFamily="49" charset="0"/>
              <a:buChar char="o"/>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163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67000" y="3886200"/>
            <a:ext cx="57912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7000" y="5029200"/>
            <a:ext cx="4343400" cy="1143000"/>
          </a:xfrm>
        </p:spPr>
        <p:txBody>
          <a:bodyPr>
            <a:normAutofit/>
          </a:bodyPr>
          <a:lstStyle>
            <a:lvl1pPr marL="0" indent="0" algn="l">
              <a:lnSpc>
                <a:spcPts val="3200"/>
              </a:lnSpc>
              <a:spcBef>
                <a:spcPts val="0"/>
              </a:spcBef>
              <a:buNone/>
              <a:defRPr sz="2800">
                <a:solidFill>
                  <a:srgbClr val="54816B"/>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CE5282CD-CAEF-44BC-80CE-CA278589C81F}" type="datetimeFigureOut">
              <a:rPr lang="en-US">
                <a:solidFill>
                  <a:prstClr val="black">
                    <a:tint val="75000"/>
                  </a:prstClr>
                </a:solidFill>
              </a:rPr>
              <a:pPr>
                <a:defRPr/>
              </a:pPr>
              <a:t>1/7/2013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3D2D6DEE-32A6-4615-AFC3-20A43AA761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2553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ppt-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152400"/>
            <a:ext cx="82296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54816B"/>
              </a:buClr>
              <a:defRPr>
                <a:latin typeface="Calibri" pitchFamily="34" charset="0"/>
              </a:defRPr>
            </a:lvl1pPr>
            <a:lvl2pPr>
              <a:buClr>
                <a:srgbClr val="54816B"/>
              </a:buClr>
              <a:buFont typeface="Courier New" pitchFamily="49" charset="0"/>
              <a:buChar char="o"/>
              <a:defRPr>
                <a:latin typeface="Calibri" pitchFamily="34" charset="0"/>
              </a:defRPr>
            </a:lvl2pPr>
            <a:lvl3pPr>
              <a:buClr>
                <a:srgbClr val="E4701E"/>
              </a:buClr>
              <a:defRPr>
                <a:latin typeface="Calibri" pitchFamily="34" charset="0"/>
              </a:defRPr>
            </a:lvl3pPr>
            <a:lvl4pPr>
              <a:buClr>
                <a:srgbClr val="E4701E"/>
              </a:buClr>
              <a:buFont typeface="Courier New" pitchFamily="49" charset="0"/>
              <a:buChar char="o"/>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1524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pt-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2667000" y="3886200"/>
            <a:ext cx="57912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7000" y="5029200"/>
            <a:ext cx="4343400" cy="1143000"/>
          </a:xfrm>
        </p:spPr>
        <p:txBody>
          <a:bodyPr>
            <a:normAutofit/>
          </a:bodyPr>
          <a:lstStyle>
            <a:lvl1pPr marL="0" indent="0" algn="l">
              <a:lnSpc>
                <a:spcPts val="3200"/>
              </a:lnSpc>
              <a:spcBef>
                <a:spcPts val="0"/>
              </a:spcBef>
              <a:buNone/>
              <a:defRPr sz="2800">
                <a:solidFill>
                  <a:srgbClr val="54816B"/>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atin typeface="Calibri" pitchFamily="34" charset="0"/>
              </a:defRPr>
            </a:lvl1pPr>
          </a:lstStyle>
          <a:p>
            <a:fld id="{887617A8-D0B7-4513-996A-23A5F1A21A2F}" type="datetimeFigureOut">
              <a:rPr lang="en-US" smtClean="0">
                <a:solidFill>
                  <a:prstClr val="black">
                    <a:tint val="75000"/>
                  </a:prstClr>
                </a:solidFill>
              </a:rPr>
              <a:pPr/>
              <a:t>1/7/2013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fld id="{62F10195-5AE2-4433-9A02-7EF58B114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976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ppt-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152400"/>
            <a:ext cx="82296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54816B"/>
              </a:buClr>
              <a:defRPr>
                <a:latin typeface="Calibri" pitchFamily="34" charset="0"/>
              </a:defRPr>
            </a:lvl1pPr>
            <a:lvl2pPr>
              <a:buClr>
                <a:srgbClr val="54816B"/>
              </a:buClr>
              <a:buFont typeface="Courier New" pitchFamily="49" charset="0"/>
              <a:buChar char="o"/>
              <a:defRPr>
                <a:latin typeface="Calibri" pitchFamily="34" charset="0"/>
              </a:defRPr>
            </a:lvl2pPr>
            <a:lvl3pPr>
              <a:buClr>
                <a:srgbClr val="E4701E"/>
              </a:buClr>
              <a:defRPr>
                <a:latin typeface="Calibri" pitchFamily="34" charset="0"/>
              </a:defRPr>
            </a:lvl3pPr>
            <a:lvl4pPr>
              <a:buClr>
                <a:srgbClr val="E4701E"/>
              </a:buClr>
              <a:buFont typeface="Courier New" pitchFamily="49" charset="0"/>
              <a:buChar char="o"/>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135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pt-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2667000" y="3886200"/>
            <a:ext cx="57912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7000" y="5029200"/>
            <a:ext cx="4343400" cy="1143000"/>
          </a:xfrm>
        </p:spPr>
        <p:txBody>
          <a:bodyPr>
            <a:normAutofit/>
          </a:bodyPr>
          <a:lstStyle>
            <a:lvl1pPr marL="0" indent="0" algn="l">
              <a:lnSpc>
                <a:spcPts val="3200"/>
              </a:lnSpc>
              <a:spcBef>
                <a:spcPts val="0"/>
              </a:spcBef>
              <a:buNone/>
              <a:defRPr sz="2800">
                <a:solidFill>
                  <a:srgbClr val="54816B"/>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atin typeface="Calibri" pitchFamily="34" charset="0"/>
              </a:defRPr>
            </a:lvl1pPr>
          </a:lstStyle>
          <a:p>
            <a:fld id="{887617A8-D0B7-4513-996A-23A5F1A21A2F}" type="datetimeFigureOut">
              <a:rPr lang="en-US" smtClean="0">
                <a:solidFill>
                  <a:prstClr val="black">
                    <a:tint val="75000"/>
                  </a:prstClr>
                </a:solidFill>
              </a:rPr>
              <a:pPr/>
              <a:t>1/7/2013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fld id="{62F10195-5AE2-4433-9A02-7EF58B114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02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67000" y="3886200"/>
            <a:ext cx="57912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7000" y="5029200"/>
            <a:ext cx="4343400" cy="1143000"/>
          </a:xfrm>
        </p:spPr>
        <p:txBody>
          <a:bodyPr>
            <a:normAutofit/>
          </a:bodyPr>
          <a:lstStyle>
            <a:lvl1pPr marL="0" indent="0" algn="l">
              <a:lnSpc>
                <a:spcPts val="3200"/>
              </a:lnSpc>
              <a:spcBef>
                <a:spcPts val="0"/>
              </a:spcBef>
              <a:buNone/>
              <a:defRPr sz="2800">
                <a:solidFill>
                  <a:srgbClr val="54816B"/>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CE5282CD-CAEF-44BC-80CE-CA278589C81F}" type="datetimeFigureOut">
              <a:rPr lang="en-US">
                <a:solidFill>
                  <a:prstClr val="black">
                    <a:tint val="75000"/>
                  </a:prstClr>
                </a:solidFill>
              </a:rPr>
              <a:pPr>
                <a:defRPr/>
              </a:pPr>
              <a:t>1/7/2013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3D2D6DEE-32A6-4615-AFC3-20A43AA761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520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ppt-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54816B"/>
              </a:buClr>
              <a:defRPr>
                <a:latin typeface="Calibri" pitchFamily="34" charset="0"/>
              </a:defRPr>
            </a:lvl1pPr>
            <a:lvl2pPr>
              <a:buClr>
                <a:srgbClr val="54816B"/>
              </a:buClr>
              <a:buFont typeface="Courier New" pitchFamily="49" charset="0"/>
              <a:buChar char="o"/>
              <a:defRPr>
                <a:latin typeface="Calibri" pitchFamily="34" charset="0"/>
              </a:defRPr>
            </a:lvl2pPr>
            <a:lvl3pPr>
              <a:buClr>
                <a:srgbClr val="E4701E"/>
              </a:buClr>
              <a:defRPr>
                <a:latin typeface="Calibri" pitchFamily="34" charset="0"/>
              </a:defRPr>
            </a:lvl3pPr>
            <a:lvl4pPr>
              <a:buClr>
                <a:srgbClr val="E4701E"/>
              </a:buClr>
              <a:buFont typeface="Courier New" pitchFamily="49" charset="0"/>
              <a:buChar char="o"/>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533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67000" y="3886200"/>
            <a:ext cx="57912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7000" y="5029200"/>
            <a:ext cx="4343400" cy="1143000"/>
          </a:xfrm>
        </p:spPr>
        <p:txBody>
          <a:bodyPr>
            <a:normAutofit/>
          </a:bodyPr>
          <a:lstStyle>
            <a:lvl1pPr marL="0" indent="0" algn="l">
              <a:lnSpc>
                <a:spcPts val="3200"/>
              </a:lnSpc>
              <a:spcBef>
                <a:spcPts val="0"/>
              </a:spcBef>
              <a:buNone/>
              <a:defRPr sz="2800">
                <a:solidFill>
                  <a:srgbClr val="54816B"/>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CE5282CD-CAEF-44BC-80CE-CA278589C81F}" type="datetimeFigureOut">
              <a:rPr lang="en-US">
                <a:solidFill>
                  <a:prstClr val="black">
                    <a:tint val="75000"/>
                  </a:prstClr>
                </a:solidFill>
              </a:rPr>
              <a:pPr>
                <a:defRPr/>
              </a:pPr>
              <a:t>1/7/2013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3D2D6DEE-32A6-4615-AFC3-20A43AA761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266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ppt-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54816B"/>
              </a:buClr>
              <a:defRPr>
                <a:latin typeface="Calibri" pitchFamily="34" charset="0"/>
              </a:defRPr>
            </a:lvl1pPr>
            <a:lvl2pPr>
              <a:buClr>
                <a:srgbClr val="54816B"/>
              </a:buClr>
              <a:buFont typeface="Courier New" pitchFamily="49" charset="0"/>
              <a:buChar char="o"/>
              <a:defRPr>
                <a:latin typeface="Calibri" pitchFamily="34" charset="0"/>
              </a:defRPr>
            </a:lvl2pPr>
            <a:lvl3pPr>
              <a:buClr>
                <a:srgbClr val="E4701E"/>
              </a:buClr>
              <a:defRPr>
                <a:latin typeface="Calibri" pitchFamily="34" charset="0"/>
              </a:defRPr>
            </a:lvl3pPr>
            <a:lvl4pPr>
              <a:buClr>
                <a:srgbClr val="E4701E"/>
              </a:buClr>
              <a:buFont typeface="Courier New" pitchFamily="49" charset="0"/>
              <a:buChar char="o"/>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307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67000" y="3886200"/>
            <a:ext cx="57912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7000" y="5029200"/>
            <a:ext cx="4343400" cy="1143000"/>
          </a:xfrm>
        </p:spPr>
        <p:txBody>
          <a:bodyPr>
            <a:normAutofit/>
          </a:bodyPr>
          <a:lstStyle>
            <a:lvl1pPr marL="0" indent="0" algn="l">
              <a:lnSpc>
                <a:spcPts val="3200"/>
              </a:lnSpc>
              <a:spcBef>
                <a:spcPts val="0"/>
              </a:spcBef>
              <a:buNone/>
              <a:defRPr sz="2800">
                <a:solidFill>
                  <a:srgbClr val="54816B"/>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CE5282CD-CAEF-44BC-80CE-CA278589C81F}" type="datetimeFigureOut">
              <a:rPr lang="en-US">
                <a:solidFill>
                  <a:prstClr val="black">
                    <a:tint val="75000"/>
                  </a:prstClr>
                </a:solidFill>
              </a:rPr>
              <a:pPr>
                <a:defRPr/>
              </a:pPr>
              <a:t>1/7/2013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3D2D6DEE-32A6-4615-AFC3-20A43AA761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772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ppt-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54816B"/>
              </a:buClr>
              <a:defRPr>
                <a:latin typeface="Calibri" pitchFamily="34" charset="0"/>
              </a:defRPr>
            </a:lvl1pPr>
            <a:lvl2pPr>
              <a:buClr>
                <a:srgbClr val="54816B"/>
              </a:buClr>
              <a:buFont typeface="Courier New" pitchFamily="49" charset="0"/>
              <a:buChar char="o"/>
              <a:defRPr>
                <a:latin typeface="Calibri" pitchFamily="34" charset="0"/>
              </a:defRPr>
            </a:lvl2pPr>
            <a:lvl3pPr>
              <a:buClr>
                <a:srgbClr val="E4701E"/>
              </a:buClr>
              <a:defRPr>
                <a:latin typeface="Calibri" pitchFamily="34" charset="0"/>
              </a:defRPr>
            </a:lvl3pPr>
            <a:lvl4pPr>
              <a:buClr>
                <a:srgbClr val="E4701E"/>
              </a:buClr>
              <a:buFont typeface="Courier New" pitchFamily="49" charset="0"/>
              <a:buChar char="o"/>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945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67000" y="3886200"/>
            <a:ext cx="57912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7000" y="5029200"/>
            <a:ext cx="4343400" cy="1143000"/>
          </a:xfrm>
        </p:spPr>
        <p:txBody>
          <a:bodyPr>
            <a:normAutofit/>
          </a:bodyPr>
          <a:lstStyle>
            <a:lvl1pPr marL="0" indent="0" algn="l">
              <a:lnSpc>
                <a:spcPts val="3200"/>
              </a:lnSpc>
              <a:spcBef>
                <a:spcPts val="0"/>
              </a:spcBef>
              <a:buNone/>
              <a:defRPr sz="2800">
                <a:solidFill>
                  <a:srgbClr val="54816B"/>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CE5282CD-CAEF-44BC-80CE-CA278589C81F}" type="datetimeFigureOut">
              <a:rPr lang="en-US">
                <a:solidFill>
                  <a:prstClr val="black">
                    <a:tint val="75000"/>
                  </a:prstClr>
                </a:solidFill>
              </a:rPr>
              <a:pPr>
                <a:defRPr/>
              </a:pPr>
              <a:t>1/7/2013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3D2D6DEE-32A6-4615-AFC3-20A43AA761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170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ppt-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a:bodyPr>
          <a:lstStyle>
            <a:lvl1pPr algn="l">
              <a:defRPr sz="3200" b="1">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54816B"/>
              </a:buClr>
              <a:defRPr>
                <a:latin typeface="Calibri" pitchFamily="34" charset="0"/>
              </a:defRPr>
            </a:lvl1pPr>
            <a:lvl2pPr>
              <a:buClr>
                <a:srgbClr val="54816B"/>
              </a:buClr>
              <a:buFont typeface="Courier New" pitchFamily="49" charset="0"/>
              <a:buChar char="o"/>
              <a:defRPr>
                <a:latin typeface="Calibri" pitchFamily="34" charset="0"/>
              </a:defRPr>
            </a:lvl2pPr>
            <a:lvl3pPr>
              <a:buClr>
                <a:srgbClr val="E4701E"/>
              </a:buClr>
              <a:defRPr>
                <a:latin typeface="Calibri" pitchFamily="34" charset="0"/>
              </a:defRPr>
            </a:lvl3pPr>
            <a:lvl4pPr>
              <a:buClr>
                <a:srgbClr val="E4701E"/>
              </a:buClr>
              <a:buFont typeface="Courier New" pitchFamily="49" charset="0"/>
              <a:buChar char="o"/>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0244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EBA687E-0CC1-49E2-990B-61A946A6E576}" type="datetimeFigureOut">
              <a:rPr lang="en-US">
                <a:solidFill>
                  <a:prstClr val="black">
                    <a:tint val="75000"/>
                  </a:prstClr>
                </a:solidFill>
              </a:rPr>
              <a:pPr>
                <a:defRPr/>
              </a:pPr>
              <a:t>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76D4BE-78E7-4A3A-91F5-5C127DEECF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868126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EBA687E-0CC1-49E2-990B-61A946A6E576}" type="datetimeFigureOut">
              <a:rPr lang="en-US">
                <a:solidFill>
                  <a:prstClr val="black">
                    <a:tint val="75000"/>
                  </a:prstClr>
                </a:solidFill>
              </a:rPr>
              <a:pPr>
                <a:defRPr/>
              </a:pPr>
              <a:t>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76D4BE-78E7-4A3A-91F5-5C127DEECF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0702083"/>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EBA687E-0CC1-49E2-990B-61A946A6E576}" type="datetimeFigureOut">
              <a:rPr lang="en-US">
                <a:solidFill>
                  <a:prstClr val="black">
                    <a:tint val="75000"/>
                  </a:prstClr>
                </a:solidFill>
              </a:rPr>
              <a:pPr>
                <a:defRPr/>
              </a:pPr>
              <a:t>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76D4BE-78E7-4A3A-91F5-5C127DEECF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297872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EBA687E-0CC1-49E2-990B-61A946A6E576}" type="datetimeFigureOut">
              <a:rPr lang="en-US">
                <a:solidFill>
                  <a:prstClr val="black">
                    <a:tint val="75000"/>
                  </a:prstClr>
                </a:solidFill>
              </a:rPr>
              <a:pPr>
                <a:defRPr/>
              </a:pPr>
              <a:t>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76D4BE-78E7-4A3A-91F5-5C127DEECF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6194777"/>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EBA687E-0CC1-49E2-990B-61A946A6E576}" type="datetimeFigureOut">
              <a:rPr lang="en-US">
                <a:solidFill>
                  <a:prstClr val="black">
                    <a:tint val="75000"/>
                  </a:prstClr>
                </a:solidFill>
              </a:rPr>
              <a:pPr>
                <a:defRPr/>
              </a:pPr>
              <a:t>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76D4BE-78E7-4A3A-91F5-5C127DEECF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3707101"/>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EBA687E-0CC1-49E2-990B-61A946A6E576}" type="datetimeFigureOut">
              <a:rPr lang="en-US">
                <a:solidFill>
                  <a:prstClr val="black">
                    <a:tint val="75000"/>
                  </a:prstClr>
                </a:solidFill>
              </a:rPr>
              <a:pPr>
                <a:defRPr/>
              </a:pPr>
              <a:t>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76D4BE-78E7-4A3A-91F5-5C127DEECF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7976442"/>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fld id="{887617A8-D0B7-4513-996A-23A5F1A21A2F}" type="datetimeFigureOut">
              <a:rPr lang="en-US">
                <a:solidFill>
                  <a:prstClr val="black">
                    <a:tint val="75000"/>
                  </a:prstClr>
                </a:solidFill>
              </a:rPr>
              <a:pPr/>
              <a:t>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62F10195-5AE2-4433-9A02-7EF58B114A7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85130"/>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Verdana" pitchFamily="34" charset="0"/>
        </a:defRPr>
      </a:lvl2pPr>
      <a:lvl3pPr algn="ctr" rtl="0" eaLnBrk="1" fontAlgn="base" hangingPunct="1">
        <a:spcBef>
          <a:spcPct val="0"/>
        </a:spcBef>
        <a:spcAft>
          <a:spcPct val="0"/>
        </a:spcAft>
        <a:defRPr sz="4400">
          <a:solidFill>
            <a:schemeClr val="tx1"/>
          </a:solidFill>
          <a:latin typeface="Verdana" pitchFamily="34" charset="0"/>
        </a:defRPr>
      </a:lvl3pPr>
      <a:lvl4pPr algn="ctr" rtl="0" eaLnBrk="1" fontAlgn="base" hangingPunct="1">
        <a:spcBef>
          <a:spcPct val="0"/>
        </a:spcBef>
        <a:spcAft>
          <a:spcPct val="0"/>
        </a:spcAft>
        <a:defRPr sz="4400">
          <a:solidFill>
            <a:schemeClr val="tx1"/>
          </a:solidFill>
          <a:latin typeface="Verdana" pitchFamily="34" charset="0"/>
        </a:defRPr>
      </a:lvl4pPr>
      <a:lvl5pPr algn="ctr" rtl="0" eaLnBrk="1" fontAlgn="base" hangingPunct="1">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fld id="{887617A8-D0B7-4513-996A-23A5F1A21A2F}" type="datetimeFigureOut">
              <a:rPr lang="en-US">
                <a:solidFill>
                  <a:prstClr val="black">
                    <a:tint val="75000"/>
                  </a:prstClr>
                </a:solidFill>
              </a:rPr>
              <a:pPr/>
              <a:t>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62F10195-5AE2-4433-9A02-7EF58B114A7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052303"/>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Verdana" pitchFamily="34" charset="0"/>
        </a:defRPr>
      </a:lvl2pPr>
      <a:lvl3pPr algn="ctr" rtl="0" eaLnBrk="1" fontAlgn="base" hangingPunct="1">
        <a:spcBef>
          <a:spcPct val="0"/>
        </a:spcBef>
        <a:spcAft>
          <a:spcPct val="0"/>
        </a:spcAft>
        <a:defRPr sz="4400">
          <a:solidFill>
            <a:schemeClr val="tx1"/>
          </a:solidFill>
          <a:latin typeface="Verdana" pitchFamily="34" charset="0"/>
        </a:defRPr>
      </a:lvl3pPr>
      <a:lvl4pPr algn="ctr" rtl="0" eaLnBrk="1" fontAlgn="base" hangingPunct="1">
        <a:spcBef>
          <a:spcPct val="0"/>
        </a:spcBef>
        <a:spcAft>
          <a:spcPct val="0"/>
        </a:spcAft>
        <a:defRPr sz="4400">
          <a:solidFill>
            <a:schemeClr val="tx1"/>
          </a:solidFill>
          <a:latin typeface="Verdana" pitchFamily="34" charset="0"/>
        </a:defRPr>
      </a:lvl4pPr>
      <a:lvl5pPr algn="ctr" rtl="0" eaLnBrk="1" fontAlgn="base" hangingPunct="1">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hyperlink" Target="http://www.p21.org/" TargetMode="External"/><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2" Type="http://schemas.openxmlformats.org/officeDocument/2006/relationships/notesSlide" Target="../notesSlides/notesSlide10.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8"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hyperlink" Target="http://www.imls.gov/21stCenturySkills"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1578429" y="4267200"/>
            <a:ext cx="5791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4400" dirty="0" smtClean="0">
                <a:solidFill>
                  <a:schemeClr val="accent4">
                    <a:lumMod val="75000"/>
                  </a:schemeClr>
                </a:solidFill>
                <a:latin typeface="Calibri" pitchFamily="34" charset="0"/>
              </a:rPr>
              <a:t>Museums, Libraries, and 21</a:t>
            </a:r>
            <a:r>
              <a:rPr lang="en-US" sz="4400" baseline="30000" dirty="0" smtClean="0">
                <a:solidFill>
                  <a:schemeClr val="accent4">
                    <a:lumMod val="75000"/>
                  </a:schemeClr>
                </a:solidFill>
                <a:latin typeface="Calibri" pitchFamily="34" charset="0"/>
              </a:rPr>
              <a:t>st</a:t>
            </a:r>
            <a:r>
              <a:rPr lang="en-US" sz="4400" dirty="0" smtClean="0">
                <a:solidFill>
                  <a:schemeClr val="accent4">
                    <a:lumMod val="75000"/>
                  </a:schemeClr>
                </a:solidFill>
                <a:latin typeface="Calibri" pitchFamily="34" charset="0"/>
              </a:rPr>
              <a:t> Century Skills</a:t>
            </a:r>
            <a:endParaRPr lang="en-US" sz="4400" dirty="0">
              <a:solidFill>
                <a:schemeClr val="accent4">
                  <a:lumMod val="75000"/>
                </a:schemeClr>
              </a:solidFill>
              <a:latin typeface="Calibri" pitchFamily="34" charset="0"/>
            </a:endParaRPr>
          </a:p>
        </p:txBody>
      </p:sp>
    </p:spTree>
    <p:extLst>
      <p:ext uri="{BB962C8B-B14F-4D97-AF65-F5344CB8AC3E}">
        <p14:creationId xmlns:p14="http://schemas.microsoft.com/office/powerpoint/2010/main" val="1175900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P21 Strategic Council Members</a:t>
            </a:r>
            <a:endParaRPr lang="en-US" dirty="0">
              <a:solidFill>
                <a:schemeClr val="accent6">
                  <a:lumMod val="50000"/>
                </a:schemeClr>
              </a:solidFill>
            </a:endParaRPr>
          </a:p>
        </p:txBody>
      </p:sp>
      <p:sp>
        <p:nvSpPr>
          <p:cNvPr id="6" name="TextBox 5">
            <a:hlinkClick r:id="rId3"/>
          </p:cNvPr>
          <p:cNvSpPr txBox="1"/>
          <p:nvPr/>
        </p:nvSpPr>
        <p:spPr>
          <a:xfrm>
            <a:off x="3123282" y="5835134"/>
            <a:ext cx="2743200" cy="369332"/>
          </a:xfrm>
          <a:prstGeom prst="rect">
            <a:avLst/>
          </a:prstGeom>
          <a:noFill/>
        </p:spPr>
        <p:txBody>
          <a:bodyPr wrap="square" rtlCol="0">
            <a:spAutoFit/>
          </a:bodyPr>
          <a:lstStyle/>
          <a:p>
            <a:r>
              <a:rPr lang="en-US" dirty="0" smtClean="0">
                <a:hlinkClick r:id="rId3"/>
              </a:rPr>
              <a:t>http://www.p21.org</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164" y="1580890"/>
            <a:ext cx="13239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3867" y="3357870"/>
            <a:ext cx="9810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3867" y="1756062"/>
            <a:ext cx="1717044" cy="5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2017" y="1571625"/>
            <a:ext cx="7239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2036" y="1580890"/>
            <a:ext cx="723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5511" y="2642667"/>
            <a:ext cx="19240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9431" y="4125425"/>
            <a:ext cx="13906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1413" y="4117726"/>
            <a:ext cx="11525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3917" y="3338963"/>
            <a:ext cx="9239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99577" y="5073107"/>
            <a:ext cx="1340424" cy="55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6277" y="4097445"/>
            <a:ext cx="1903991" cy="39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31467" y="3052217"/>
            <a:ext cx="1905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01382" y="4909311"/>
            <a:ext cx="1694622" cy="5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96004" y="2764873"/>
            <a:ext cx="1007568" cy="44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6482" y="5752375"/>
            <a:ext cx="30384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23505" y="1666875"/>
            <a:ext cx="8286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81289" y="2634113"/>
            <a:ext cx="10382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85040" y="3364468"/>
            <a:ext cx="166687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6006" y="5004031"/>
            <a:ext cx="1429977" cy="34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8820" y="3178694"/>
            <a:ext cx="1038688"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85719" y="2019040"/>
            <a:ext cx="16002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533483" y="2497813"/>
            <a:ext cx="1504893" cy="57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26789" y="2731508"/>
            <a:ext cx="965874" cy="53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33483" y="5489248"/>
            <a:ext cx="952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04800" y="2350758"/>
            <a:ext cx="1010205" cy="47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00555" y="4237627"/>
            <a:ext cx="1770327" cy="65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34407" y="1527640"/>
            <a:ext cx="823118" cy="82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789774" y="5073107"/>
            <a:ext cx="1674030" cy="49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9038" y="5589260"/>
            <a:ext cx="113823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385718" y="1653668"/>
            <a:ext cx="15335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442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0950" y="2225040"/>
            <a:ext cx="3581400" cy="2514600"/>
          </a:xfrm>
        </p:spPr>
        <p:txBody>
          <a:bodyPr/>
          <a:lstStyle/>
          <a:p>
            <a:pPr marL="0" indent="0">
              <a:buNone/>
            </a:pPr>
            <a:r>
              <a:rPr lang="en-US" dirty="0" smtClean="0">
                <a:solidFill>
                  <a:schemeClr val="accent1">
                    <a:lumMod val="60000"/>
                    <a:lumOff val="40000"/>
                  </a:schemeClr>
                </a:solidFill>
              </a:rPr>
              <a:t> </a:t>
            </a:r>
            <a:r>
              <a:rPr lang="en-US" sz="3600" dirty="0" err="1" smtClean="0">
                <a:solidFill>
                  <a:schemeClr val="accent1">
                    <a:lumMod val="60000"/>
                    <a:lumOff val="40000"/>
                  </a:schemeClr>
                </a:solidFill>
              </a:rPr>
              <a:t>reativity</a:t>
            </a:r>
            <a:endParaRPr lang="en-US" sz="3600" dirty="0" smtClean="0">
              <a:solidFill>
                <a:schemeClr val="accent1">
                  <a:lumMod val="60000"/>
                  <a:lumOff val="40000"/>
                </a:schemeClr>
              </a:solidFill>
            </a:endParaRPr>
          </a:p>
          <a:p>
            <a:pPr marL="0" indent="0">
              <a:buNone/>
            </a:pPr>
            <a:r>
              <a:rPr lang="en-US" sz="3600" dirty="0" smtClean="0">
                <a:solidFill>
                  <a:schemeClr val="accent1">
                    <a:lumMod val="60000"/>
                    <a:lumOff val="40000"/>
                  </a:schemeClr>
                </a:solidFill>
              </a:rPr>
              <a:t> </a:t>
            </a:r>
            <a:r>
              <a:rPr lang="en-US" sz="3600" dirty="0" err="1" smtClean="0">
                <a:solidFill>
                  <a:schemeClr val="accent1">
                    <a:lumMod val="60000"/>
                    <a:lumOff val="40000"/>
                  </a:schemeClr>
                </a:solidFill>
              </a:rPr>
              <a:t>ollaboration</a:t>
            </a:r>
            <a:endParaRPr lang="en-US" sz="3600" dirty="0" smtClean="0">
              <a:solidFill>
                <a:schemeClr val="accent1">
                  <a:lumMod val="60000"/>
                  <a:lumOff val="40000"/>
                </a:schemeClr>
              </a:solidFill>
            </a:endParaRPr>
          </a:p>
          <a:p>
            <a:pPr marL="0" indent="0">
              <a:buNone/>
            </a:pPr>
            <a:r>
              <a:rPr lang="en-US" sz="3600" dirty="0" smtClean="0">
                <a:solidFill>
                  <a:schemeClr val="accent1">
                    <a:lumMod val="60000"/>
                    <a:lumOff val="40000"/>
                  </a:schemeClr>
                </a:solidFill>
              </a:rPr>
              <a:t> </a:t>
            </a:r>
            <a:r>
              <a:rPr lang="en-US" sz="3600" dirty="0" err="1" smtClean="0">
                <a:solidFill>
                  <a:schemeClr val="accent1">
                    <a:lumMod val="60000"/>
                    <a:lumOff val="40000"/>
                  </a:schemeClr>
                </a:solidFill>
              </a:rPr>
              <a:t>ommunication</a:t>
            </a:r>
            <a:endParaRPr lang="en-US" sz="3600" dirty="0" smtClean="0">
              <a:solidFill>
                <a:schemeClr val="accent1">
                  <a:lumMod val="60000"/>
                  <a:lumOff val="40000"/>
                </a:schemeClr>
              </a:solidFill>
            </a:endParaRPr>
          </a:p>
          <a:p>
            <a:pPr marL="0" indent="0">
              <a:buNone/>
            </a:pPr>
            <a:r>
              <a:rPr lang="en-US" sz="3600" dirty="0" smtClean="0">
                <a:solidFill>
                  <a:schemeClr val="accent1">
                    <a:lumMod val="60000"/>
                    <a:lumOff val="40000"/>
                  </a:schemeClr>
                </a:solidFill>
              </a:rPr>
              <a:t> </a:t>
            </a:r>
            <a:r>
              <a:rPr lang="en-US" sz="3600" dirty="0" err="1" smtClean="0">
                <a:solidFill>
                  <a:schemeClr val="accent1">
                    <a:lumMod val="60000"/>
                    <a:lumOff val="40000"/>
                  </a:schemeClr>
                </a:solidFill>
              </a:rPr>
              <a:t>ritical</a:t>
            </a:r>
            <a:r>
              <a:rPr lang="en-US" sz="3600" dirty="0" smtClean="0">
                <a:solidFill>
                  <a:schemeClr val="accent1">
                    <a:lumMod val="60000"/>
                    <a:lumOff val="40000"/>
                  </a:schemeClr>
                </a:solidFill>
              </a:rPr>
              <a:t> Thinking</a:t>
            </a:r>
          </a:p>
          <a:p>
            <a:pPr marL="0" indent="0">
              <a:buNone/>
            </a:pPr>
            <a:endParaRPr lang="en-US" dirty="0"/>
          </a:p>
        </p:txBody>
      </p:sp>
      <p:sp>
        <p:nvSpPr>
          <p:cNvPr id="4" name="TextBox 3"/>
          <p:cNvSpPr txBox="1"/>
          <p:nvPr/>
        </p:nvSpPr>
        <p:spPr>
          <a:xfrm>
            <a:off x="1200150" y="1158240"/>
            <a:ext cx="533400" cy="4708981"/>
          </a:xfrm>
          <a:prstGeom prst="rect">
            <a:avLst/>
          </a:prstGeom>
          <a:noFill/>
        </p:spPr>
        <p:txBody>
          <a:bodyPr wrap="square" rtlCol="0">
            <a:spAutoFit/>
          </a:bodyPr>
          <a:lstStyle/>
          <a:p>
            <a:r>
              <a:rPr lang="en-US" sz="30000" dirty="0" smtClean="0">
                <a:solidFill>
                  <a:schemeClr val="accent1">
                    <a:lumMod val="60000"/>
                    <a:lumOff val="40000"/>
                  </a:schemeClr>
                </a:solidFill>
              </a:rPr>
              <a:t>C</a:t>
            </a:r>
            <a:endParaRPr lang="en-US" sz="30000" dirty="0">
              <a:solidFill>
                <a:schemeClr val="accent1">
                  <a:lumMod val="60000"/>
                  <a:lumOff val="40000"/>
                </a:schemeClr>
              </a:solidFill>
            </a:endParaRPr>
          </a:p>
        </p:txBody>
      </p:sp>
    </p:spTree>
    <p:extLst>
      <p:ext uri="{BB962C8B-B14F-4D97-AF65-F5344CB8AC3E}">
        <p14:creationId xmlns:p14="http://schemas.microsoft.com/office/powerpoint/2010/main" val="3399995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5243" y="3109893"/>
            <a:ext cx="7315200" cy="584775"/>
          </a:xfrm>
          <a:prstGeom prst="rect">
            <a:avLst/>
          </a:prstGeom>
          <a:noFill/>
        </p:spPr>
        <p:txBody>
          <a:bodyPr wrap="square" rtlCol="0">
            <a:spAutoFit/>
          </a:bodyPr>
          <a:lstStyle/>
          <a:p>
            <a:r>
              <a:rPr lang="en-US" sz="3200" dirty="0" smtClean="0">
                <a:solidFill>
                  <a:schemeClr val="accent1"/>
                </a:solidFill>
              </a:rPr>
              <a:t>Learning </a:t>
            </a:r>
            <a:r>
              <a:rPr lang="en-US" sz="3200" dirty="0">
                <a:solidFill>
                  <a:schemeClr val="accent1"/>
                </a:solidFill>
              </a:rPr>
              <a:t>&amp;</a:t>
            </a:r>
            <a:r>
              <a:rPr lang="en-US" sz="3200" dirty="0" smtClean="0">
                <a:solidFill>
                  <a:schemeClr val="accent1"/>
                </a:solidFill>
              </a:rPr>
              <a:t> Innovation Skills</a:t>
            </a:r>
            <a:endParaRPr lang="en-US" sz="3200" dirty="0">
              <a:solidFill>
                <a:schemeClr val="accent1"/>
              </a:solidFill>
            </a:endParaRPr>
          </a:p>
        </p:txBody>
      </p:sp>
      <p:sp>
        <p:nvSpPr>
          <p:cNvPr id="6" name="TextBox 5"/>
          <p:cNvSpPr txBox="1"/>
          <p:nvPr/>
        </p:nvSpPr>
        <p:spPr>
          <a:xfrm>
            <a:off x="914400" y="2648772"/>
            <a:ext cx="4572000" cy="369332"/>
          </a:xfrm>
          <a:prstGeom prst="rect">
            <a:avLst/>
          </a:prstGeom>
          <a:noFill/>
        </p:spPr>
        <p:txBody>
          <a:bodyPr wrap="square" rtlCol="0">
            <a:spAutoFit/>
          </a:bodyPr>
          <a:lstStyle/>
          <a:p>
            <a:r>
              <a:rPr lang="en-US" dirty="0" smtClean="0">
                <a:solidFill>
                  <a:schemeClr val="accent1">
                    <a:lumMod val="40000"/>
                    <a:lumOff val="60000"/>
                  </a:schemeClr>
                </a:solidFill>
              </a:rPr>
              <a:t>Critical Thinking &amp; Problem Solving</a:t>
            </a:r>
            <a:endParaRPr lang="en-US" dirty="0">
              <a:solidFill>
                <a:schemeClr val="accent1">
                  <a:lumMod val="40000"/>
                  <a:lumOff val="60000"/>
                </a:schemeClr>
              </a:solidFill>
            </a:endParaRPr>
          </a:p>
        </p:txBody>
      </p:sp>
      <p:sp>
        <p:nvSpPr>
          <p:cNvPr id="7" name="TextBox 6"/>
          <p:cNvSpPr txBox="1"/>
          <p:nvPr/>
        </p:nvSpPr>
        <p:spPr>
          <a:xfrm>
            <a:off x="5029200" y="2243177"/>
            <a:ext cx="3505200" cy="381000"/>
          </a:xfrm>
          <a:prstGeom prst="rect">
            <a:avLst/>
          </a:prstGeom>
          <a:noFill/>
        </p:spPr>
        <p:txBody>
          <a:bodyPr wrap="square" rtlCol="0">
            <a:spAutoFit/>
          </a:bodyPr>
          <a:lstStyle/>
          <a:p>
            <a:r>
              <a:rPr lang="en-US" dirty="0" smtClean="0">
                <a:solidFill>
                  <a:schemeClr val="accent1">
                    <a:lumMod val="60000"/>
                    <a:lumOff val="40000"/>
                  </a:schemeClr>
                </a:solidFill>
              </a:rPr>
              <a:t>Creativity &amp; Innovation</a:t>
            </a:r>
            <a:endParaRPr lang="en-US" dirty="0">
              <a:solidFill>
                <a:schemeClr val="accent1">
                  <a:lumMod val="60000"/>
                  <a:lumOff val="40000"/>
                </a:schemeClr>
              </a:solidFill>
            </a:endParaRPr>
          </a:p>
        </p:txBody>
      </p:sp>
      <p:sp>
        <p:nvSpPr>
          <p:cNvPr id="8" name="TextBox 7"/>
          <p:cNvSpPr txBox="1"/>
          <p:nvPr/>
        </p:nvSpPr>
        <p:spPr>
          <a:xfrm>
            <a:off x="3200400" y="5061466"/>
            <a:ext cx="5410200" cy="369332"/>
          </a:xfrm>
          <a:prstGeom prst="rect">
            <a:avLst/>
          </a:prstGeom>
          <a:noFill/>
        </p:spPr>
        <p:txBody>
          <a:bodyPr wrap="square" rtlCol="0">
            <a:spAutoFit/>
          </a:bodyPr>
          <a:lstStyle/>
          <a:p>
            <a:r>
              <a:rPr lang="en-US" dirty="0" smtClean="0">
                <a:solidFill>
                  <a:schemeClr val="accent1">
                    <a:lumMod val="40000"/>
                    <a:lumOff val="60000"/>
                  </a:schemeClr>
                </a:solidFill>
              </a:rPr>
              <a:t>Communication &amp; Collaboration</a:t>
            </a:r>
            <a:endParaRPr lang="en-US" dirty="0">
              <a:solidFill>
                <a:schemeClr val="accent1">
                  <a:lumMod val="40000"/>
                  <a:lumOff val="60000"/>
                </a:schemeClr>
              </a:solidFill>
            </a:endParaRPr>
          </a:p>
        </p:txBody>
      </p:sp>
      <p:sp>
        <p:nvSpPr>
          <p:cNvPr id="9" name="TextBox 8"/>
          <p:cNvSpPr txBox="1"/>
          <p:nvPr/>
        </p:nvSpPr>
        <p:spPr>
          <a:xfrm>
            <a:off x="1676400" y="1873845"/>
            <a:ext cx="4038600" cy="369332"/>
          </a:xfrm>
          <a:prstGeom prst="rect">
            <a:avLst/>
          </a:prstGeom>
          <a:noFill/>
        </p:spPr>
        <p:txBody>
          <a:bodyPr wrap="square" rtlCol="0">
            <a:spAutoFit/>
          </a:bodyPr>
          <a:lstStyle/>
          <a:p>
            <a:r>
              <a:rPr lang="en-US" dirty="0" smtClean="0">
                <a:solidFill>
                  <a:schemeClr val="accent1">
                    <a:lumMod val="60000"/>
                    <a:lumOff val="40000"/>
                  </a:schemeClr>
                </a:solidFill>
              </a:rPr>
              <a:t>Visual Literacy</a:t>
            </a:r>
            <a:endParaRPr lang="en-US" dirty="0">
              <a:solidFill>
                <a:schemeClr val="accent1">
                  <a:lumMod val="60000"/>
                  <a:lumOff val="40000"/>
                </a:schemeClr>
              </a:solidFill>
            </a:endParaRPr>
          </a:p>
        </p:txBody>
      </p:sp>
      <p:sp>
        <p:nvSpPr>
          <p:cNvPr id="10" name="TextBox 9"/>
          <p:cNvSpPr txBox="1"/>
          <p:nvPr/>
        </p:nvSpPr>
        <p:spPr>
          <a:xfrm>
            <a:off x="4141424" y="3945587"/>
            <a:ext cx="4572000" cy="369332"/>
          </a:xfrm>
          <a:prstGeom prst="rect">
            <a:avLst/>
          </a:prstGeom>
          <a:noFill/>
        </p:spPr>
        <p:txBody>
          <a:bodyPr wrap="square" rtlCol="0">
            <a:spAutoFit/>
          </a:bodyPr>
          <a:lstStyle/>
          <a:p>
            <a:r>
              <a:rPr lang="en-US" dirty="0" smtClean="0">
                <a:solidFill>
                  <a:schemeClr val="accent1">
                    <a:lumMod val="40000"/>
                    <a:lumOff val="60000"/>
                  </a:schemeClr>
                </a:solidFill>
              </a:rPr>
              <a:t>Scientific and Numerical Literacy</a:t>
            </a:r>
            <a:endParaRPr lang="en-US" dirty="0">
              <a:solidFill>
                <a:schemeClr val="accent1">
                  <a:lumMod val="40000"/>
                  <a:lumOff val="60000"/>
                </a:schemeClr>
              </a:solidFill>
            </a:endParaRPr>
          </a:p>
        </p:txBody>
      </p:sp>
      <p:sp>
        <p:nvSpPr>
          <p:cNvPr id="11" name="TextBox 10"/>
          <p:cNvSpPr txBox="1"/>
          <p:nvPr/>
        </p:nvSpPr>
        <p:spPr>
          <a:xfrm>
            <a:off x="1389043" y="4414605"/>
            <a:ext cx="3733800" cy="369332"/>
          </a:xfrm>
          <a:prstGeom prst="rect">
            <a:avLst/>
          </a:prstGeom>
          <a:noFill/>
        </p:spPr>
        <p:txBody>
          <a:bodyPr wrap="square" rtlCol="0">
            <a:spAutoFit/>
          </a:bodyPr>
          <a:lstStyle/>
          <a:p>
            <a:r>
              <a:rPr lang="en-US" dirty="0" smtClean="0">
                <a:solidFill>
                  <a:schemeClr val="accent1">
                    <a:lumMod val="60000"/>
                    <a:lumOff val="40000"/>
                  </a:schemeClr>
                </a:solidFill>
              </a:rPr>
              <a:t>Cross-Disciplinary Thinking</a:t>
            </a:r>
            <a:endParaRPr lang="en-US" dirty="0">
              <a:solidFill>
                <a:schemeClr val="accent1">
                  <a:lumMod val="60000"/>
                  <a:lumOff val="40000"/>
                </a:schemeClr>
              </a:solidFill>
            </a:endParaRPr>
          </a:p>
        </p:txBody>
      </p:sp>
      <p:sp>
        <p:nvSpPr>
          <p:cNvPr id="12" name="TextBox 11"/>
          <p:cNvSpPr txBox="1"/>
          <p:nvPr/>
        </p:nvSpPr>
        <p:spPr>
          <a:xfrm>
            <a:off x="4000500" y="1678755"/>
            <a:ext cx="3429000" cy="369332"/>
          </a:xfrm>
          <a:prstGeom prst="rect">
            <a:avLst/>
          </a:prstGeom>
          <a:noFill/>
        </p:spPr>
        <p:txBody>
          <a:bodyPr wrap="square" rtlCol="0">
            <a:spAutoFit/>
          </a:bodyPr>
          <a:lstStyle/>
          <a:p>
            <a:r>
              <a:rPr lang="en-US" dirty="0" smtClean="0">
                <a:solidFill>
                  <a:schemeClr val="accent1">
                    <a:lumMod val="40000"/>
                    <a:lumOff val="60000"/>
                  </a:schemeClr>
                </a:solidFill>
              </a:rPr>
              <a:t>Basic Literacy</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1637309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2910" y="3200400"/>
            <a:ext cx="9372600" cy="584775"/>
          </a:xfrm>
          <a:prstGeom prst="rect">
            <a:avLst/>
          </a:prstGeom>
          <a:noFill/>
        </p:spPr>
        <p:txBody>
          <a:bodyPr wrap="square" rtlCol="0">
            <a:spAutoFit/>
          </a:bodyPr>
          <a:lstStyle/>
          <a:p>
            <a:r>
              <a:rPr lang="en-US" sz="3200" dirty="0" smtClean="0">
                <a:solidFill>
                  <a:schemeClr val="accent1"/>
                </a:solidFill>
              </a:rPr>
              <a:t>Information, Media &amp; Technology Skills</a:t>
            </a:r>
            <a:endParaRPr lang="en-US" sz="3200" dirty="0">
              <a:solidFill>
                <a:schemeClr val="accent1"/>
              </a:solidFill>
            </a:endParaRPr>
          </a:p>
        </p:txBody>
      </p:sp>
      <p:sp>
        <p:nvSpPr>
          <p:cNvPr id="6" name="TextBox 5"/>
          <p:cNvSpPr txBox="1"/>
          <p:nvPr/>
        </p:nvSpPr>
        <p:spPr>
          <a:xfrm>
            <a:off x="1443990" y="4252198"/>
            <a:ext cx="8001000" cy="369332"/>
          </a:xfrm>
          <a:prstGeom prst="rect">
            <a:avLst/>
          </a:prstGeom>
          <a:noFill/>
        </p:spPr>
        <p:txBody>
          <a:bodyPr wrap="square" rtlCol="0">
            <a:spAutoFit/>
          </a:bodyPr>
          <a:lstStyle/>
          <a:p>
            <a:r>
              <a:rPr lang="en-US" dirty="0" smtClean="0">
                <a:solidFill>
                  <a:schemeClr val="accent1">
                    <a:lumMod val="40000"/>
                    <a:lumOff val="60000"/>
                  </a:schemeClr>
                </a:solidFill>
              </a:rPr>
              <a:t>ICT (Information, Communications &amp; Technology) Literacy</a:t>
            </a:r>
            <a:endParaRPr lang="en-US" dirty="0">
              <a:solidFill>
                <a:schemeClr val="accent1">
                  <a:lumMod val="40000"/>
                  <a:lumOff val="60000"/>
                </a:schemeClr>
              </a:solidFill>
            </a:endParaRPr>
          </a:p>
        </p:txBody>
      </p:sp>
      <p:sp>
        <p:nvSpPr>
          <p:cNvPr id="9" name="TextBox 8"/>
          <p:cNvSpPr txBox="1"/>
          <p:nvPr/>
        </p:nvSpPr>
        <p:spPr>
          <a:xfrm>
            <a:off x="1447800" y="2590800"/>
            <a:ext cx="4038600" cy="369332"/>
          </a:xfrm>
          <a:prstGeom prst="rect">
            <a:avLst/>
          </a:prstGeom>
          <a:noFill/>
        </p:spPr>
        <p:txBody>
          <a:bodyPr wrap="square" rtlCol="0">
            <a:spAutoFit/>
          </a:bodyPr>
          <a:lstStyle/>
          <a:p>
            <a:r>
              <a:rPr lang="en-US" dirty="0" smtClean="0">
                <a:solidFill>
                  <a:schemeClr val="accent1">
                    <a:lumMod val="60000"/>
                    <a:lumOff val="40000"/>
                  </a:schemeClr>
                </a:solidFill>
              </a:rPr>
              <a:t>Information Literacy</a:t>
            </a:r>
            <a:endParaRPr lang="en-US" dirty="0">
              <a:solidFill>
                <a:schemeClr val="accent1">
                  <a:lumMod val="60000"/>
                  <a:lumOff val="40000"/>
                </a:schemeClr>
              </a:solidFill>
            </a:endParaRPr>
          </a:p>
        </p:txBody>
      </p:sp>
      <p:sp>
        <p:nvSpPr>
          <p:cNvPr id="12" name="TextBox 11"/>
          <p:cNvSpPr txBox="1"/>
          <p:nvPr/>
        </p:nvSpPr>
        <p:spPr>
          <a:xfrm>
            <a:off x="4724400" y="2231443"/>
            <a:ext cx="3429000" cy="369332"/>
          </a:xfrm>
          <a:prstGeom prst="rect">
            <a:avLst/>
          </a:prstGeom>
          <a:noFill/>
        </p:spPr>
        <p:txBody>
          <a:bodyPr wrap="square" rtlCol="0">
            <a:spAutoFit/>
          </a:bodyPr>
          <a:lstStyle/>
          <a:p>
            <a:r>
              <a:rPr lang="en-US" dirty="0" smtClean="0">
                <a:solidFill>
                  <a:schemeClr val="accent1">
                    <a:lumMod val="40000"/>
                    <a:lumOff val="60000"/>
                  </a:schemeClr>
                </a:solidFill>
              </a:rPr>
              <a:t>Media Literacy</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1523035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3113029"/>
            <a:ext cx="7315200" cy="646331"/>
          </a:xfrm>
          <a:prstGeom prst="rect">
            <a:avLst/>
          </a:prstGeom>
          <a:noFill/>
        </p:spPr>
        <p:txBody>
          <a:bodyPr wrap="square" rtlCol="0">
            <a:spAutoFit/>
          </a:bodyPr>
          <a:lstStyle/>
          <a:p>
            <a:r>
              <a:rPr lang="en-US" sz="3600" dirty="0" smtClean="0">
                <a:solidFill>
                  <a:schemeClr val="accent1"/>
                </a:solidFill>
              </a:rPr>
              <a:t>Life &amp; Career Skills</a:t>
            </a:r>
            <a:endParaRPr lang="en-US" sz="3600" dirty="0">
              <a:solidFill>
                <a:schemeClr val="accent1"/>
              </a:solidFill>
            </a:endParaRPr>
          </a:p>
        </p:txBody>
      </p:sp>
      <p:sp>
        <p:nvSpPr>
          <p:cNvPr id="6" name="TextBox 5"/>
          <p:cNvSpPr txBox="1"/>
          <p:nvPr/>
        </p:nvSpPr>
        <p:spPr>
          <a:xfrm>
            <a:off x="914400" y="2648772"/>
            <a:ext cx="4572000" cy="369332"/>
          </a:xfrm>
          <a:prstGeom prst="rect">
            <a:avLst/>
          </a:prstGeom>
          <a:noFill/>
        </p:spPr>
        <p:txBody>
          <a:bodyPr wrap="square" rtlCol="0">
            <a:spAutoFit/>
          </a:bodyPr>
          <a:lstStyle/>
          <a:p>
            <a:r>
              <a:rPr lang="en-US" dirty="0" smtClean="0">
                <a:solidFill>
                  <a:schemeClr val="accent1">
                    <a:lumMod val="40000"/>
                    <a:lumOff val="60000"/>
                  </a:schemeClr>
                </a:solidFill>
              </a:rPr>
              <a:t>Social &amp; Cross-Cultural Skills</a:t>
            </a:r>
            <a:endParaRPr lang="en-US" dirty="0">
              <a:solidFill>
                <a:schemeClr val="accent1">
                  <a:lumMod val="40000"/>
                  <a:lumOff val="60000"/>
                </a:schemeClr>
              </a:solidFill>
            </a:endParaRPr>
          </a:p>
        </p:txBody>
      </p:sp>
      <p:sp>
        <p:nvSpPr>
          <p:cNvPr id="7" name="TextBox 6"/>
          <p:cNvSpPr txBox="1"/>
          <p:nvPr/>
        </p:nvSpPr>
        <p:spPr>
          <a:xfrm>
            <a:off x="5029200" y="2433677"/>
            <a:ext cx="3505200" cy="381000"/>
          </a:xfrm>
          <a:prstGeom prst="rect">
            <a:avLst/>
          </a:prstGeom>
          <a:noFill/>
        </p:spPr>
        <p:txBody>
          <a:bodyPr wrap="square" rtlCol="0">
            <a:spAutoFit/>
          </a:bodyPr>
          <a:lstStyle/>
          <a:p>
            <a:r>
              <a:rPr lang="en-US" dirty="0" smtClean="0">
                <a:solidFill>
                  <a:schemeClr val="accent1">
                    <a:lumMod val="60000"/>
                    <a:lumOff val="40000"/>
                  </a:schemeClr>
                </a:solidFill>
              </a:rPr>
              <a:t>Initiative &amp; Self-Direction</a:t>
            </a:r>
            <a:endParaRPr lang="en-US" dirty="0">
              <a:solidFill>
                <a:schemeClr val="accent1">
                  <a:lumMod val="60000"/>
                  <a:lumOff val="40000"/>
                </a:schemeClr>
              </a:solidFill>
            </a:endParaRPr>
          </a:p>
        </p:txBody>
      </p:sp>
      <p:sp>
        <p:nvSpPr>
          <p:cNvPr id="10" name="TextBox 9"/>
          <p:cNvSpPr txBox="1"/>
          <p:nvPr/>
        </p:nvSpPr>
        <p:spPr>
          <a:xfrm>
            <a:off x="4141424" y="3945587"/>
            <a:ext cx="4572000" cy="369332"/>
          </a:xfrm>
          <a:prstGeom prst="rect">
            <a:avLst/>
          </a:prstGeom>
          <a:noFill/>
        </p:spPr>
        <p:txBody>
          <a:bodyPr wrap="square" rtlCol="0">
            <a:spAutoFit/>
          </a:bodyPr>
          <a:lstStyle/>
          <a:p>
            <a:r>
              <a:rPr lang="en-US" dirty="0" smtClean="0">
                <a:solidFill>
                  <a:schemeClr val="accent1">
                    <a:lumMod val="40000"/>
                    <a:lumOff val="60000"/>
                  </a:schemeClr>
                </a:solidFill>
              </a:rPr>
              <a:t>Productivity &amp; Accountability</a:t>
            </a:r>
            <a:endParaRPr lang="en-US" dirty="0">
              <a:solidFill>
                <a:schemeClr val="accent1">
                  <a:lumMod val="40000"/>
                  <a:lumOff val="60000"/>
                </a:schemeClr>
              </a:solidFill>
            </a:endParaRPr>
          </a:p>
        </p:txBody>
      </p:sp>
      <p:sp>
        <p:nvSpPr>
          <p:cNvPr id="11" name="TextBox 10"/>
          <p:cNvSpPr txBox="1"/>
          <p:nvPr/>
        </p:nvSpPr>
        <p:spPr>
          <a:xfrm>
            <a:off x="1389043" y="4414605"/>
            <a:ext cx="3733800" cy="369332"/>
          </a:xfrm>
          <a:prstGeom prst="rect">
            <a:avLst/>
          </a:prstGeom>
          <a:noFill/>
        </p:spPr>
        <p:txBody>
          <a:bodyPr wrap="square" rtlCol="0">
            <a:spAutoFit/>
          </a:bodyPr>
          <a:lstStyle/>
          <a:p>
            <a:r>
              <a:rPr lang="en-US" dirty="0" smtClean="0">
                <a:solidFill>
                  <a:schemeClr val="accent1">
                    <a:lumMod val="60000"/>
                    <a:lumOff val="40000"/>
                  </a:schemeClr>
                </a:solidFill>
              </a:rPr>
              <a:t>Leadership &amp; Responsibility</a:t>
            </a:r>
            <a:endParaRPr lang="en-US" dirty="0">
              <a:solidFill>
                <a:schemeClr val="accent1">
                  <a:lumMod val="60000"/>
                  <a:lumOff val="40000"/>
                </a:schemeClr>
              </a:solidFill>
            </a:endParaRPr>
          </a:p>
        </p:txBody>
      </p:sp>
      <p:sp>
        <p:nvSpPr>
          <p:cNvPr id="12" name="TextBox 11"/>
          <p:cNvSpPr txBox="1"/>
          <p:nvPr/>
        </p:nvSpPr>
        <p:spPr>
          <a:xfrm>
            <a:off x="2327313" y="1900070"/>
            <a:ext cx="3429000" cy="369332"/>
          </a:xfrm>
          <a:prstGeom prst="rect">
            <a:avLst/>
          </a:prstGeom>
          <a:noFill/>
        </p:spPr>
        <p:txBody>
          <a:bodyPr wrap="square" rtlCol="0">
            <a:spAutoFit/>
          </a:bodyPr>
          <a:lstStyle/>
          <a:p>
            <a:r>
              <a:rPr lang="en-US" dirty="0" smtClean="0">
                <a:solidFill>
                  <a:schemeClr val="accent1">
                    <a:lumMod val="40000"/>
                    <a:lumOff val="60000"/>
                  </a:schemeClr>
                </a:solidFill>
              </a:rPr>
              <a:t>Flexibility &amp; Adaptability</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4189704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082587"/>
            <a:ext cx="7315200" cy="646331"/>
          </a:xfrm>
          <a:prstGeom prst="rect">
            <a:avLst/>
          </a:prstGeom>
          <a:noFill/>
        </p:spPr>
        <p:txBody>
          <a:bodyPr wrap="square" rtlCol="0">
            <a:spAutoFit/>
          </a:bodyPr>
          <a:lstStyle/>
          <a:p>
            <a:r>
              <a:rPr lang="en-US" sz="3600" dirty="0" smtClean="0">
                <a:solidFill>
                  <a:schemeClr val="accent1"/>
                </a:solidFill>
              </a:rPr>
              <a:t>21</a:t>
            </a:r>
            <a:r>
              <a:rPr lang="en-US" sz="3600" baseline="30000" dirty="0" smtClean="0">
                <a:solidFill>
                  <a:schemeClr val="accent1"/>
                </a:solidFill>
              </a:rPr>
              <a:t>st</a:t>
            </a:r>
            <a:r>
              <a:rPr lang="en-US" sz="3600" dirty="0" smtClean="0">
                <a:solidFill>
                  <a:schemeClr val="accent1"/>
                </a:solidFill>
              </a:rPr>
              <a:t> Century Themes</a:t>
            </a:r>
            <a:endParaRPr lang="en-US" sz="3600" dirty="0">
              <a:solidFill>
                <a:schemeClr val="accent1"/>
              </a:solidFill>
            </a:endParaRPr>
          </a:p>
        </p:txBody>
      </p:sp>
      <p:sp>
        <p:nvSpPr>
          <p:cNvPr id="6" name="TextBox 5"/>
          <p:cNvSpPr txBox="1"/>
          <p:nvPr/>
        </p:nvSpPr>
        <p:spPr>
          <a:xfrm>
            <a:off x="1295400" y="2648772"/>
            <a:ext cx="4572000" cy="369332"/>
          </a:xfrm>
          <a:prstGeom prst="rect">
            <a:avLst/>
          </a:prstGeom>
          <a:noFill/>
        </p:spPr>
        <p:txBody>
          <a:bodyPr wrap="square" rtlCol="0">
            <a:spAutoFit/>
          </a:bodyPr>
          <a:lstStyle/>
          <a:p>
            <a:r>
              <a:rPr lang="en-US" dirty="0" smtClean="0">
                <a:solidFill>
                  <a:schemeClr val="accent1">
                    <a:lumMod val="40000"/>
                    <a:lumOff val="60000"/>
                  </a:schemeClr>
                </a:solidFill>
              </a:rPr>
              <a:t>Environmental Literacy</a:t>
            </a:r>
            <a:endParaRPr lang="en-US" dirty="0">
              <a:solidFill>
                <a:schemeClr val="accent1">
                  <a:lumMod val="40000"/>
                  <a:lumOff val="60000"/>
                </a:schemeClr>
              </a:solidFill>
            </a:endParaRPr>
          </a:p>
        </p:txBody>
      </p:sp>
      <p:sp>
        <p:nvSpPr>
          <p:cNvPr id="7" name="TextBox 6"/>
          <p:cNvSpPr txBox="1"/>
          <p:nvPr/>
        </p:nvSpPr>
        <p:spPr>
          <a:xfrm>
            <a:off x="5029200" y="2433677"/>
            <a:ext cx="3505200" cy="381000"/>
          </a:xfrm>
          <a:prstGeom prst="rect">
            <a:avLst/>
          </a:prstGeom>
          <a:noFill/>
        </p:spPr>
        <p:txBody>
          <a:bodyPr wrap="square" rtlCol="0">
            <a:spAutoFit/>
          </a:bodyPr>
          <a:lstStyle/>
          <a:p>
            <a:r>
              <a:rPr lang="en-US" dirty="0" smtClean="0">
                <a:solidFill>
                  <a:schemeClr val="accent1">
                    <a:lumMod val="60000"/>
                    <a:lumOff val="40000"/>
                  </a:schemeClr>
                </a:solidFill>
              </a:rPr>
              <a:t>Civic Literacy</a:t>
            </a:r>
            <a:endParaRPr lang="en-US" dirty="0">
              <a:solidFill>
                <a:schemeClr val="accent1">
                  <a:lumMod val="60000"/>
                  <a:lumOff val="40000"/>
                </a:schemeClr>
              </a:solidFill>
            </a:endParaRPr>
          </a:p>
        </p:txBody>
      </p:sp>
      <p:sp>
        <p:nvSpPr>
          <p:cNvPr id="9" name="TextBox 8"/>
          <p:cNvSpPr txBox="1"/>
          <p:nvPr/>
        </p:nvSpPr>
        <p:spPr>
          <a:xfrm>
            <a:off x="2438400" y="1918890"/>
            <a:ext cx="4038600" cy="369332"/>
          </a:xfrm>
          <a:prstGeom prst="rect">
            <a:avLst/>
          </a:prstGeom>
          <a:noFill/>
        </p:spPr>
        <p:txBody>
          <a:bodyPr wrap="square" rtlCol="0">
            <a:spAutoFit/>
          </a:bodyPr>
          <a:lstStyle/>
          <a:p>
            <a:r>
              <a:rPr lang="en-US" dirty="0" smtClean="0">
                <a:solidFill>
                  <a:schemeClr val="accent1">
                    <a:lumMod val="60000"/>
                    <a:lumOff val="40000"/>
                  </a:schemeClr>
                </a:solidFill>
              </a:rPr>
              <a:t>Global Awareness</a:t>
            </a:r>
            <a:endParaRPr lang="en-US" dirty="0">
              <a:solidFill>
                <a:schemeClr val="accent1">
                  <a:lumMod val="60000"/>
                  <a:lumOff val="40000"/>
                </a:schemeClr>
              </a:solidFill>
            </a:endParaRPr>
          </a:p>
        </p:txBody>
      </p:sp>
      <p:sp>
        <p:nvSpPr>
          <p:cNvPr id="10" name="TextBox 9"/>
          <p:cNvSpPr txBox="1"/>
          <p:nvPr/>
        </p:nvSpPr>
        <p:spPr>
          <a:xfrm>
            <a:off x="4191000" y="3925102"/>
            <a:ext cx="4572000" cy="369332"/>
          </a:xfrm>
          <a:prstGeom prst="rect">
            <a:avLst/>
          </a:prstGeom>
          <a:noFill/>
        </p:spPr>
        <p:txBody>
          <a:bodyPr wrap="square" rtlCol="0">
            <a:spAutoFit/>
          </a:bodyPr>
          <a:lstStyle/>
          <a:p>
            <a:r>
              <a:rPr lang="en-US" dirty="0" smtClean="0">
                <a:solidFill>
                  <a:schemeClr val="accent1">
                    <a:lumMod val="40000"/>
                    <a:lumOff val="60000"/>
                  </a:schemeClr>
                </a:solidFill>
              </a:rPr>
              <a:t>Health Literacy</a:t>
            </a:r>
            <a:endParaRPr lang="en-US" dirty="0">
              <a:solidFill>
                <a:schemeClr val="accent1">
                  <a:lumMod val="40000"/>
                  <a:lumOff val="60000"/>
                </a:schemeClr>
              </a:solidFill>
            </a:endParaRPr>
          </a:p>
        </p:txBody>
      </p:sp>
      <p:sp>
        <p:nvSpPr>
          <p:cNvPr id="11" name="TextBox 10"/>
          <p:cNvSpPr txBox="1"/>
          <p:nvPr/>
        </p:nvSpPr>
        <p:spPr>
          <a:xfrm>
            <a:off x="1295400" y="4572000"/>
            <a:ext cx="6858000" cy="369332"/>
          </a:xfrm>
          <a:prstGeom prst="rect">
            <a:avLst/>
          </a:prstGeom>
          <a:noFill/>
        </p:spPr>
        <p:txBody>
          <a:bodyPr wrap="square" rtlCol="0">
            <a:spAutoFit/>
          </a:bodyPr>
          <a:lstStyle/>
          <a:p>
            <a:r>
              <a:rPr lang="en-US" dirty="0" smtClean="0">
                <a:solidFill>
                  <a:schemeClr val="accent1">
                    <a:lumMod val="60000"/>
                    <a:lumOff val="40000"/>
                  </a:schemeClr>
                </a:solidFill>
              </a:rPr>
              <a:t>Financial, Economic, Business, &amp; Entrepreneurial Literacy</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428761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599"/>
          </a:xfrm>
        </p:spPr>
        <p:txBody>
          <a:bodyPr/>
          <a:lstStyle/>
          <a:p>
            <a:pPr marL="0" indent="0">
              <a:buNone/>
            </a:pPr>
            <a:r>
              <a:rPr lang="en-US" dirty="0" smtClean="0">
                <a:solidFill>
                  <a:schemeClr val="accent4">
                    <a:lumMod val="75000"/>
                  </a:schemeClr>
                </a:solidFill>
              </a:rPr>
              <a:t>“In the 21</a:t>
            </a:r>
            <a:r>
              <a:rPr lang="en-US" baseline="30000" dirty="0" smtClean="0">
                <a:solidFill>
                  <a:schemeClr val="accent4">
                    <a:lumMod val="75000"/>
                  </a:schemeClr>
                </a:solidFill>
              </a:rPr>
              <a:t>st</a:t>
            </a:r>
            <a:r>
              <a:rPr lang="en-US" dirty="0" smtClean="0">
                <a:solidFill>
                  <a:schemeClr val="accent4">
                    <a:lumMod val="75000"/>
                  </a:schemeClr>
                </a:solidFill>
              </a:rPr>
              <a:t> century…expertise is less about having a stockpile of information or facts at one’s disposal and increasingly about knowing how to find and evaluate information on a given topic”</a:t>
            </a:r>
            <a:endParaRPr lang="en-US" dirty="0"/>
          </a:p>
          <a:p>
            <a:pPr marL="0" indent="0">
              <a:buNone/>
            </a:pPr>
            <a:endParaRPr lang="en-US" sz="2400" dirty="0" smtClean="0"/>
          </a:p>
          <a:p>
            <a:pPr marL="0" indent="0">
              <a:buNone/>
            </a:pPr>
            <a:endParaRPr lang="en-US" sz="2400" dirty="0"/>
          </a:p>
          <a:p>
            <a:pPr marL="0" indent="0">
              <a:buNone/>
            </a:pPr>
            <a:r>
              <a:rPr lang="en-US" sz="1800" dirty="0" smtClean="0">
                <a:solidFill>
                  <a:schemeClr val="tx2">
                    <a:lumMod val="75000"/>
                    <a:lumOff val="25000"/>
                  </a:schemeClr>
                </a:solidFill>
              </a:rPr>
              <a:t>-Douglas Thomas and John </a:t>
            </a:r>
            <a:r>
              <a:rPr lang="en-US" sz="1800" dirty="0" err="1" smtClean="0">
                <a:solidFill>
                  <a:schemeClr val="tx2">
                    <a:lumMod val="75000"/>
                    <a:lumOff val="25000"/>
                  </a:schemeClr>
                </a:solidFill>
              </a:rPr>
              <a:t>Seely</a:t>
            </a:r>
            <a:r>
              <a:rPr lang="en-US" sz="1800" dirty="0" smtClean="0">
                <a:solidFill>
                  <a:schemeClr val="tx2">
                    <a:lumMod val="75000"/>
                    <a:lumOff val="25000"/>
                  </a:schemeClr>
                </a:solidFill>
              </a:rPr>
              <a:t> Brown, </a:t>
            </a:r>
            <a:r>
              <a:rPr lang="en-US" sz="1800" i="1" dirty="0" smtClean="0">
                <a:solidFill>
                  <a:schemeClr val="tx2">
                    <a:lumMod val="75000"/>
                    <a:lumOff val="25000"/>
                  </a:schemeClr>
                </a:solidFill>
              </a:rPr>
              <a:t>A New Culture of Learning: Cultivating the Imagination in a World of Constant Change</a:t>
            </a:r>
            <a:r>
              <a:rPr lang="en-US" sz="1800" dirty="0" smtClean="0">
                <a:solidFill>
                  <a:schemeClr val="tx2">
                    <a:lumMod val="75000"/>
                    <a:lumOff val="25000"/>
                  </a:schemeClr>
                </a:solidFill>
              </a:rPr>
              <a:t> (2011)</a:t>
            </a:r>
            <a:endParaRPr lang="en-US" sz="1800" dirty="0">
              <a:solidFill>
                <a:schemeClr val="tx2">
                  <a:lumMod val="75000"/>
                  <a:lumOff val="25000"/>
                </a:schemeClr>
              </a:solidFill>
            </a:endParaRPr>
          </a:p>
        </p:txBody>
      </p:sp>
    </p:spTree>
    <p:extLst>
      <p:ext uri="{BB962C8B-B14F-4D97-AF65-F5344CB8AC3E}">
        <p14:creationId xmlns:p14="http://schemas.microsoft.com/office/powerpoint/2010/main" val="548400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2514600"/>
            <a:ext cx="8229600" cy="1828800"/>
          </a:xfrm>
        </p:spPr>
        <p:txBody>
          <a:bodyPr/>
          <a:lstStyle/>
          <a:p>
            <a:pPr algn="ctr" eaLnBrk="1" hangingPunct="1">
              <a:buFont typeface="Arial" charset="0"/>
              <a:buNone/>
            </a:pPr>
            <a:r>
              <a:rPr lang="en-US" sz="4800" b="1" dirty="0" smtClean="0">
                <a:solidFill>
                  <a:schemeClr val="accent6">
                    <a:lumMod val="50000"/>
                  </a:schemeClr>
                </a:solidFill>
              </a:rPr>
              <a:t>Why are 21</a:t>
            </a:r>
            <a:r>
              <a:rPr lang="en-US" sz="4800" b="1" baseline="30000" dirty="0" smtClean="0">
                <a:solidFill>
                  <a:schemeClr val="accent6">
                    <a:lumMod val="50000"/>
                  </a:schemeClr>
                </a:solidFill>
              </a:rPr>
              <a:t>st</a:t>
            </a:r>
            <a:r>
              <a:rPr lang="en-US" sz="4800" b="1" dirty="0" smtClean="0">
                <a:solidFill>
                  <a:schemeClr val="accent6">
                    <a:lumMod val="50000"/>
                  </a:schemeClr>
                </a:solidFill>
              </a:rPr>
              <a:t> Century Skills Important?</a:t>
            </a:r>
          </a:p>
        </p:txBody>
      </p:sp>
    </p:spTree>
    <p:extLst>
      <p:ext uri="{BB962C8B-B14F-4D97-AF65-F5344CB8AC3E}">
        <p14:creationId xmlns:p14="http://schemas.microsoft.com/office/powerpoint/2010/main" val="1859230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1905000"/>
            <a:ext cx="6629400" cy="369332"/>
          </a:xfrm>
          <a:prstGeom prst="rect">
            <a:avLst/>
          </a:prstGeom>
          <a:noFill/>
        </p:spPr>
        <p:txBody>
          <a:bodyPr wrap="square" rtlCol="0">
            <a:spAutoFit/>
          </a:bodyPr>
          <a:lstStyle/>
          <a:p>
            <a:endParaRPr lang="en-US" dirty="0"/>
          </a:p>
        </p:txBody>
      </p:sp>
      <p:sp>
        <p:nvSpPr>
          <p:cNvPr id="6" name="TextBox 5"/>
          <p:cNvSpPr txBox="1"/>
          <p:nvPr/>
        </p:nvSpPr>
        <p:spPr>
          <a:xfrm>
            <a:off x="1295400" y="1524000"/>
            <a:ext cx="6858000" cy="4708981"/>
          </a:xfrm>
          <a:prstGeom prst="rect">
            <a:avLst/>
          </a:prstGeom>
          <a:noFill/>
        </p:spPr>
        <p:txBody>
          <a:bodyPr wrap="square" rtlCol="0">
            <a:spAutoFit/>
          </a:bodyPr>
          <a:lstStyle/>
          <a:p>
            <a:r>
              <a:rPr lang="en-US" sz="2400" dirty="0" smtClean="0">
                <a:solidFill>
                  <a:schemeClr val="accent4">
                    <a:lumMod val="75000"/>
                  </a:schemeClr>
                </a:solidFill>
                <a:latin typeface="Calibri" pitchFamily="34" charset="0"/>
                <a:cs typeface="Calibri" pitchFamily="34" charset="0"/>
              </a:rPr>
              <a:t>“All of these qualities—</a:t>
            </a:r>
            <a:r>
              <a:rPr lang="en-US" sz="2400" b="1" dirty="0" smtClean="0">
                <a:solidFill>
                  <a:schemeClr val="accent4">
                    <a:lumMod val="75000"/>
                  </a:schemeClr>
                </a:solidFill>
                <a:latin typeface="Calibri" pitchFamily="34" charset="0"/>
                <a:cs typeface="Calibri" pitchFamily="34" charset="0"/>
              </a:rPr>
              <a:t>empathy</a:t>
            </a:r>
            <a:r>
              <a:rPr lang="en-US" sz="2400" dirty="0" smtClean="0">
                <a:solidFill>
                  <a:schemeClr val="accent4">
                    <a:lumMod val="75000"/>
                  </a:schemeClr>
                </a:solidFill>
                <a:latin typeface="Calibri" pitchFamily="34" charset="0"/>
                <a:cs typeface="Calibri" pitchFamily="34" charset="0"/>
              </a:rPr>
              <a:t>, </a:t>
            </a:r>
            <a:r>
              <a:rPr lang="en-US" sz="2400" b="1" dirty="0" smtClean="0">
                <a:solidFill>
                  <a:schemeClr val="accent4">
                    <a:lumMod val="75000"/>
                  </a:schemeClr>
                </a:solidFill>
                <a:latin typeface="Calibri" pitchFamily="34" charset="0"/>
                <a:cs typeface="Calibri" pitchFamily="34" charset="0"/>
              </a:rPr>
              <a:t>discipline</a:t>
            </a:r>
            <a:r>
              <a:rPr lang="en-US" sz="2400" dirty="0" smtClean="0">
                <a:solidFill>
                  <a:schemeClr val="accent4">
                    <a:lumMod val="75000"/>
                  </a:schemeClr>
                </a:solidFill>
                <a:latin typeface="Calibri" pitchFamily="34" charset="0"/>
                <a:cs typeface="Calibri" pitchFamily="34" charset="0"/>
              </a:rPr>
              <a:t>, the capacity </a:t>
            </a:r>
            <a:r>
              <a:rPr lang="en-US" sz="2400" b="1" dirty="0" smtClean="0">
                <a:solidFill>
                  <a:schemeClr val="accent4">
                    <a:lumMod val="75000"/>
                  </a:schemeClr>
                </a:solidFill>
                <a:latin typeface="Calibri" pitchFamily="34" charset="0"/>
                <a:cs typeface="Calibri" pitchFamily="34" charset="0"/>
              </a:rPr>
              <a:t>to solve problems</a:t>
            </a:r>
            <a:r>
              <a:rPr lang="en-US" sz="2400" dirty="0" smtClean="0">
                <a:solidFill>
                  <a:schemeClr val="accent4">
                    <a:lumMod val="75000"/>
                  </a:schemeClr>
                </a:solidFill>
                <a:latin typeface="Calibri" pitchFamily="34" charset="0"/>
                <a:cs typeface="Calibri" pitchFamily="34" charset="0"/>
              </a:rPr>
              <a:t>, the capacity to </a:t>
            </a:r>
            <a:r>
              <a:rPr lang="en-US" sz="2400" b="1" dirty="0" smtClean="0">
                <a:solidFill>
                  <a:schemeClr val="accent4">
                    <a:lumMod val="75000"/>
                  </a:schemeClr>
                </a:solidFill>
                <a:latin typeface="Calibri" pitchFamily="34" charset="0"/>
                <a:cs typeface="Calibri" pitchFamily="34" charset="0"/>
              </a:rPr>
              <a:t>think critically</a:t>
            </a:r>
            <a:r>
              <a:rPr lang="en-US" sz="2400" dirty="0" smtClean="0">
                <a:solidFill>
                  <a:schemeClr val="accent4">
                    <a:lumMod val="75000"/>
                  </a:schemeClr>
                </a:solidFill>
                <a:latin typeface="Calibri" pitchFamily="34" charset="0"/>
                <a:cs typeface="Calibri" pitchFamily="34" charset="0"/>
              </a:rPr>
              <a:t>—these skills don’t just change how the world sees you. </a:t>
            </a:r>
            <a:r>
              <a:rPr lang="en-US" sz="2400" b="1" dirty="0" smtClean="0">
                <a:solidFill>
                  <a:schemeClr val="accent4">
                    <a:lumMod val="75000"/>
                  </a:schemeClr>
                </a:solidFill>
                <a:latin typeface="Calibri" pitchFamily="34" charset="0"/>
                <a:cs typeface="Calibri" pitchFamily="34" charset="0"/>
              </a:rPr>
              <a:t>They change how </a:t>
            </a:r>
            <a:r>
              <a:rPr lang="en-US" sz="2400" b="1" smtClean="0">
                <a:solidFill>
                  <a:schemeClr val="accent4">
                    <a:lumMod val="75000"/>
                  </a:schemeClr>
                </a:solidFill>
                <a:latin typeface="Calibri" pitchFamily="34" charset="0"/>
                <a:cs typeface="Calibri" pitchFamily="34" charset="0"/>
              </a:rPr>
              <a:t>we </a:t>
            </a:r>
            <a:r>
              <a:rPr lang="en-US" sz="2400" b="1" smtClean="0">
                <a:solidFill>
                  <a:schemeClr val="accent4">
                    <a:lumMod val="75000"/>
                  </a:schemeClr>
                </a:solidFill>
                <a:latin typeface="Calibri" pitchFamily="34" charset="0"/>
                <a:cs typeface="Calibri" pitchFamily="34" charset="0"/>
              </a:rPr>
              <a:t>see </a:t>
            </a:r>
            <a:r>
              <a:rPr lang="en-US" sz="2400" b="1" dirty="0" smtClean="0">
                <a:solidFill>
                  <a:schemeClr val="accent4">
                    <a:lumMod val="75000"/>
                  </a:schemeClr>
                </a:solidFill>
                <a:latin typeface="Calibri" pitchFamily="34" charset="0"/>
                <a:cs typeface="Calibri" pitchFamily="34" charset="0"/>
              </a:rPr>
              <a:t>ourselves</a:t>
            </a:r>
            <a:r>
              <a:rPr lang="en-US" sz="2400" dirty="0" smtClean="0">
                <a:solidFill>
                  <a:schemeClr val="accent4">
                    <a:lumMod val="75000"/>
                  </a:schemeClr>
                </a:solidFill>
                <a:latin typeface="Calibri" pitchFamily="34" charset="0"/>
                <a:cs typeface="Calibri" pitchFamily="34" charset="0"/>
              </a:rPr>
              <a:t>. They allow each of us to seek out new horizons and new opportunities with confidence—with the knowledge the we’re ready; that we can face obstacles and challenges and unexpected setbacks. </a:t>
            </a:r>
            <a:r>
              <a:rPr lang="en-US" sz="2400" b="1" dirty="0" smtClean="0">
                <a:solidFill>
                  <a:schemeClr val="accent4">
                    <a:lumMod val="75000"/>
                  </a:schemeClr>
                </a:solidFill>
                <a:latin typeface="Calibri" pitchFamily="34" charset="0"/>
                <a:cs typeface="Calibri" pitchFamily="34" charset="0"/>
              </a:rPr>
              <a:t>That’s the power of…education</a:t>
            </a:r>
            <a:r>
              <a:rPr lang="en-US" sz="2400" dirty="0" smtClean="0">
                <a:solidFill>
                  <a:schemeClr val="accent4">
                    <a:lumMod val="75000"/>
                  </a:schemeClr>
                </a:solidFill>
                <a:latin typeface="Calibri" pitchFamily="34" charset="0"/>
                <a:cs typeface="Calibri" pitchFamily="34" charset="0"/>
              </a:rPr>
              <a:t>.”</a:t>
            </a:r>
          </a:p>
          <a:p>
            <a:endParaRPr lang="en-US" sz="2400" dirty="0">
              <a:solidFill>
                <a:schemeClr val="accent4">
                  <a:lumMod val="75000"/>
                </a:schemeClr>
              </a:solidFill>
              <a:latin typeface="Calibri" pitchFamily="34" charset="0"/>
              <a:cs typeface="Calibri" pitchFamily="34" charset="0"/>
            </a:endParaRPr>
          </a:p>
          <a:p>
            <a:r>
              <a:rPr lang="en-US" dirty="0" smtClean="0">
                <a:solidFill>
                  <a:schemeClr val="tx2">
                    <a:lumMod val="75000"/>
                    <a:lumOff val="25000"/>
                  </a:schemeClr>
                </a:solidFill>
                <a:latin typeface="Calibri" pitchFamily="34" charset="0"/>
                <a:cs typeface="Calibri" pitchFamily="34" charset="0"/>
              </a:rPr>
              <a:t>-President Obama, remarks to Booker T. Washington Graduates, Memphis, TN,  May 16, 2011</a:t>
            </a:r>
            <a:endParaRPr lang="en-US" dirty="0">
              <a:solidFill>
                <a:schemeClr val="tx2">
                  <a:lumMod val="75000"/>
                  <a:lumOff val="25000"/>
                </a:schemeClr>
              </a:solidFill>
              <a:latin typeface="Calibri" pitchFamily="34" charset="0"/>
              <a:cs typeface="Calibri" pitchFamily="34" charset="0"/>
            </a:endParaRPr>
          </a:p>
          <a:p>
            <a:endParaRPr lang="en-US" sz="2400" dirty="0"/>
          </a:p>
        </p:txBody>
      </p:sp>
    </p:spTree>
    <p:extLst>
      <p:ext uri="{BB962C8B-B14F-4D97-AF65-F5344CB8AC3E}">
        <p14:creationId xmlns:p14="http://schemas.microsoft.com/office/powerpoint/2010/main" val="951925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	</a:t>
            </a:r>
          </a:p>
        </p:txBody>
      </p:sp>
      <p:sp>
        <p:nvSpPr>
          <p:cNvPr id="5" name="Title 1"/>
          <p:cNvSpPr txBox="1">
            <a:spLocks/>
          </p:cNvSpPr>
          <p:nvPr/>
        </p:nvSpPr>
        <p:spPr>
          <a:xfrm>
            <a:off x="457200" y="152400"/>
            <a:ext cx="8229600" cy="1143000"/>
          </a:xfrm>
          <a:prstGeom prst="rect">
            <a:avLst/>
          </a:prstGeom>
        </p:spPr>
        <p:txBody>
          <a:bodyPr anchor="ctr">
            <a:normAutofit/>
          </a:bodyPr>
          <a:lstStyle/>
          <a:p>
            <a:pPr>
              <a:defRPr/>
            </a:pPr>
            <a:r>
              <a:rPr lang="en-US" sz="3200" b="1" dirty="0">
                <a:solidFill>
                  <a:schemeClr val="accent6">
                    <a:lumMod val="50000"/>
                  </a:schemeClr>
                </a:solidFill>
                <a:latin typeface="Calibri" pitchFamily="34" charset="0"/>
              </a:rPr>
              <a:t>21</a:t>
            </a:r>
            <a:r>
              <a:rPr lang="en-US" sz="3200" b="1" baseline="30000" dirty="0">
                <a:solidFill>
                  <a:schemeClr val="accent6">
                    <a:lumMod val="50000"/>
                  </a:schemeClr>
                </a:solidFill>
                <a:latin typeface="Calibri" pitchFamily="34" charset="0"/>
              </a:rPr>
              <a:t>st</a:t>
            </a:r>
            <a:r>
              <a:rPr lang="en-US" sz="3200" b="1" dirty="0">
                <a:solidFill>
                  <a:schemeClr val="accent6">
                    <a:lumMod val="50000"/>
                  </a:schemeClr>
                </a:solidFill>
                <a:latin typeface="Calibri" pitchFamily="34" charset="0"/>
              </a:rPr>
              <a:t> Century Societal Shifts</a:t>
            </a:r>
          </a:p>
        </p:txBody>
      </p:sp>
      <p:graphicFrame>
        <p:nvGraphicFramePr>
          <p:cNvPr id="3" name="Table 2"/>
          <p:cNvGraphicFramePr>
            <a:graphicFrameLocks noGrp="1"/>
          </p:cNvGraphicFramePr>
          <p:nvPr>
            <p:extLst>
              <p:ext uri="{D42A27DB-BD31-4B8C-83A1-F6EECF244321}">
                <p14:modId xmlns:p14="http://schemas.microsoft.com/office/powerpoint/2010/main" val="2307769862"/>
              </p:ext>
            </p:extLst>
          </p:nvPr>
        </p:nvGraphicFramePr>
        <p:xfrm>
          <a:off x="1695792" y="1447800"/>
          <a:ext cx="5752416" cy="4764919"/>
        </p:xfrm>
        <a:graphic>
          <a:graphicData uri="http://schemas.openxmlformats.org/drawingml/2006/table">
            <a:tbl>
              <a:tblPr firstRow="1" bandRow="1">
                <a:tableStyleId>{91EBBBCC-DAD2-459C-BE2E-F6DE35CF9A28}</a:tableStyleId>
              </a:tblPr>
              <a:tblGrid>
                <a:gridCol w="1917472"/>
                <a:gridCol w="1917472"/>
                <a:gridCol w="1917472"/>
              </a:tblGrid>
              <a:tr h="359528">
                <a:tc>
                  <a:txBody>
                    <a:bodyPr/>
                    <a:lstStyle/>
                    <a:p>
                      <a:endParaRPr lang="en-US" sz="1700" dirty="0"/>
                    </a:p>
                  </a:txBody>
                  <a:tcPr marL="86286" marR="86286" marT="43144" marB="43144">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accent6">
                              <a:lumMod val="50000"/>
                            </a:schemeClr>
                          </a:solidFill>
                        </a:rPr>
                        <a:t>20</a:t>
                      </a:r>
                      <a:r>
                        <a:rPr lang="en-US" sz="1500" baseline="30000" dirty="0" smtClean="0">
                          <a:solidFill>
                            <a:schemeClr val="accent6">
                              <a:lumMod val="50000"/>
                            </a:schemeClr>
                          </a:solidFill>
                        </a:rPr>
                        <a:t>th</a:t>
                      </a:r>
                      <a:r>
                        <a:rPr lang="en-US" sz="1500" dirty="0" smtClean="0">
                          <a:solidFill>
                            <a:schemeClr val="accent6">
                              <a:lumMod val="50000"/>
                            </a:schemeClr>
                          </a:solidFill>
                        </a:rPr>
                        <a:t> Century</a:t>
                      </a:r>
                      <a:endParaRPr lang="en-US" sz="1500" dirty="0">
                        <a:solidFill>
                          <a:schemeClr val="accent6">
                            <a:lumMod val="50000"/>
                          </a:schemeClr>
                        </a:solidFill>
                      </a:endParaRPr>
                    </a:p>
                  </a:txBody>
                  <a:tcPr marL="86286" marR="86286" marT="43144" marB="43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sz="1500" dirty="0" smtClean="0">
                          <a:solidFill>
                            <a:schemeClr val="accent6">
                              <a:lumMod val="50000"/>
                            </a:schemeClr>
                          </a:solidFill>
                        </a:rPr>
                        <a:t>21</a:t>
                      </a:r>
                      <a:r>
                        <a:rPr lang="en-US" sz="1500" baseline="30000" dirty="0" smtClean="0">
                          <a:solidFill>
                            <a:schemeClr val="accent6">
                              <a:lumMod val="50000"/>
                            </a:schemeClr>
                          </a:solidFill>
                        </a:rPr>
                        <a:t>st</a:t>
                      </a:r>
                      <a:r>
                        <a:rPr lang="en-US" sz="1500" dirty="0" smtClean="0">
                          <a:solidFill>
                            <a:schemeClr val="accent6">
                              <a:lumMod val="50000"/>
                            </a:schemeClr>
                          </a:solidFill>
                        </a:rPr>
                        <a:t> Century</a:t>
                      </a:r>
                      <a:endParaRPr lang="en-US" sz="1500" dirty="0">
                        <a:solidFill>
                          <a:schemeClr val="accent6">
                            <a:lumMod val="50000"/>
                          </a:schemeClr>
                        </a:solidFill>
                      </a:endParaRPr>
                    </a:p>
                  </a:txBody>
                  <a:tcPr marL="86286" marR="86286" marT="43144" marB="43144"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r>
              <a:tr h="690290">
                <a:tc>
                  <a:txBody>
                    <a:bodyPr/>
                    <a:lstStyle/>
                    <a:p>
                      <a:r>
                        <a:rPr lang="en-US" sz="1300" b="1" dirty="0" smtClean="0">
                          <a:solidFill>
                            <a:schemeClr val="accent6">
                              <a:lumMod val="50000"/>
                            </a:schemeClr>
                          </a:solidFill>
                        </a:rPr>
                        <a:t>#</a:t>
                      </a:r>
                      <a:r>
                        <a:rPr lang="en-US" sz="1300" b="1" baseline="0" dirty="0" smtClean="0">
                          <a:solidFill>
                            <a:schemeClr val="accent6">
                              <a:lumMod val="50000"/>
                            </a:schemeClr>
                          </a:solidFill>
                        </a:rPr>
                        <a:t> Jobs/Lifetime</a:t>
                      </a:r>
                      <a:endParaRPr lang="en-US" sz="1300" b="1"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solidFill>
                            <a:schemeClr val="accent6">
                              <a:lumMod val="50000"/>
                            </a:schemeClr>
                          </a:solidFill>
                        </a:rPr>
                        <a:t>1-2</a:t>
                      </a:r>
                      <a:r>
                        <a:rPr lang="en-US" sz="1300" baseline="0" dirty="0" smtClean="0">
                          <a:solidFill>
                            <a:schemeClr val="accent6">
                              <a:lumMod val="50000"/>
                            </a:schemeClr>
                          </a:solidFill>
                        </a:rPr>
                        <a:t> Jobs</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300" dirty="0" smtClean="0">
                          <a:solidFill>
                            <a:schemeClr val="accent6">
                              <a:lumMod val="50000"/>
                            </a:schemeClr>
                          </a:solidFill>
                        </a:rPr>
                        <a:t>10-15 jobs (US Dept. of Labor</a:t>
                      </a:r>
                      <a:r>
                        <a:rPr lang="en-US" sz="1300" baseline="0" dirty="0" smtClean="0">
                          <a:solidFill>
                            <a:schemeClr val="accent6">
                              <a:lumMod val="50000"/>
                            </a:schemeClr>
                          </a:solidFill>
                        </a:rPr>
                        <a:t> 2004)</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r>
              <a:tr h="891624">
                <a:tc>
                  <a:txBody>
                    <a:bodyPr/>
                    <a:lstStyle/>
                    <a:p>
                      <a:r>
                        <a:rPr lang="en-US" sz="1300" b="1" dirty="0" smtClean="0">
                          <a:solidFill>
                            <a:schemeClr val="accent6">
                              <a:lumMod val="50000"/>
                            </a:schemeClr>
                          </a:solidFill>
                        </a:rPr>
                        <a:t>Job Requirement</a:t>
                      </a:r>
                      <a:endParaRPr lang="en-US" sz="1300" b="1"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solidFill>
                            <a:schemeClr val="accent6">
                              <a:lumMod val="50000"/>
                            </a:schemeClr>
                          </a:solidFill>
                        </a:rPr>
                        <a:t>Mastery of one field</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300" dirty="0" smtClean="0">
                          <a:solidFill>
                            <a:schemeClr val="accent6">
                              <a:lumMod val="50000"/>
                            </a:schemeClr>
                          </a:solidFill>
                        </a:rPr>
                        <a:t>Simultaneous mastery of many rapidly</a:t>
                      </a:r>
                      <a:r>
                        <a:rPr lang="en-US" sz="1300" baseline="0" dirty="0" smtClean="0">
                          <a:solidFill>
                            <a:schemeClr val="accent6">
                              <a:lumMod val="50000"/>
                            </a:schemeClr>
                          </a:solidFill>
                        </a:rPr>
                        <a:t> changing fields</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r>
              <a:tr h="349939">
                <a:tc>
                  <a:txBody>
                    <a:bodyPr/>
                    <a:lstStyle/>
                    <a:p>
                      <a:r>
                        <a:rPr lang="en-US" sz="1300" b="1" dirty="0" smtClean="0">
                          <a:solidFill>
                            <a:schemeClr val="accent6">
                              <a:lumMod val="50000"/>
                            </a:schemeClr>
                          </a:solidFill>
                        </a:rPr>
                        <a:t>Job Competition</a:t>
                      </a:r>
                      <a:endParaRPr lang="en-US" sz="1300" b="1"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solidFill>
                            <a:schemeClr val="accent6">
                              <a:lumMod val="50000"/>
                            </a:schemeClr>
                          </a:solidFill>
                        </a:rPr>
                        <a:t>Local</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300" dirty="0" smtClean="0">
                          <a:solidFill>
                            <a:schemeClr val="accent6">
                              <a:lumMod val="50000"/>
                            </a:schemeClr>
                          </a:solidFill>
                        </a:rPr>
                        <a:t>Global</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r>
              <a:tr h="690290">
                <a:tc>
                  <a:txBody>
                    <a:bodyPr/>
                    <a:lstStyle/>
                    <a:p>
                      <a:r>
                        <a:rPr lang="en-US" sz="1300" b="1" dirty="0" smtClean="0">
                          <a:solidFill>
                            <a:schemeClr val="accent6">
                              <a:lumMod val="50000"/>
                            </a:schemeClr>
                          </a:solidFill>
                        </a:rPr>
                        <a:t>Work Model</a:t>
                      </a:r>
                      <a:endParaRPr lang="en-US" sz="1300" b="1"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solidFill>
                            <a:schemeClr val="accent6">
                              <a:lumMod val="50000"/>
                            </a:schemeClr>
                          </a:solidFill>
                        </a:rPr>
                        <a:t>Routine; hands-on;</a:t>
                      </a:r>
                      <a:r>
                        <a:rPr lang="en-US" sz="1300" baseline="0" dirty="0" smtClean="0">
                          <a:solidFill>
                            <a:schemeClr val="accent6">
                              <a:lumMod val="50000"/>
                            </a:schemeClr>
                          </a:solidFill>
                        </a:rPr>
                        <a:t> fact based</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300" dirty="0" smtClean="0">
                          <a:solidFill>
                            <a:schemeClr val="accent6">
                              <a:lumMod val="50000"/>
                            </a:schemeClr>
                          </a:solidFill>
                        </a:rPr>
                        <a:t>Non-routine; technical; creative; interactive</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r>
              <a:tr h="891624">
                <a:tc>
                  <a:txBody>
                    <a:bodyPr/>
                    <a:lstStyle/>
                    <a:p>
                      <a:r>
                        <a:rPr lang="en-US" sz="1300" b="1" dirty="0" smtClean="0">
                          <a:solidFill>
                            <a:schemeClr val="accent6">
                              <a:lumMod val="50000"/>
                            </a:schemeClr>
                          </a:solidFill>
                        </a:rPr>
                        <a:t>Education Model</a:t>
                      </a:r>
                      <a:endParaRPr lang="en-US" sz="1300" b="1"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solidFill>
                            <a:schemeClr val="accent6">
                              <a:lumMod val="50000"/>
                            </a:schemeClr>
                          </a:solidFill>
                        </a:rPr>
                        <a:t>Institution centered; forma degree attainment is primary</a:t>
                      </a:r>
                      <a:r>
                        <a:rPr lang="en-US" sz="1300" baseline="0" dirty="0" smtClean="0">
                          <a:solidFill>
                            <a:schemeClr val="accent6">
                              <a:lumMod val="50000"/>
                            </a:schemeClr>
                          </a:solidFill>
                        </a:rPr>
                        <a:t> goal</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300" dirty="0" smtClean="0">
                          <a:solidFill>
                            <a:schemeClr val="accent6">
                              <a:lumMod val="50000"/>
                            </a:schemeClr>
                          </a:solidFill>
                        </a:rPr>
                        <a:t>Learner</a:t>
                      </a:r>
                      <a:r>
                        <a:rPr lang="en-US" sz="1300" baseline="0" dirty="0" smtClean="0">
                          <a:solidFill>
                            <a:schemeClr val="accent6">
                              <a:lumMod val="50000"/>
                            </a:schemeClr>
                          </a:solidFill>
                        </a:rPr>
                        <a:t> centered; self-directed, lifelong learning is primary goal</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r>
              <a:tr h="891624">
                <a:tc>
                  <a:txBody>
                    <a:bodyPr/>
                    <a:lstStyle/>
                    <a:p>
                      <a:r>
                        <a:rPr lang="en-US" sz="1300" b="1" dirty="0" smtClean="0">
                          <a:solidFill>
                            <a:schemeClr val="accent6">
                              <a:lumMod val="50000"/>
                            </a:schemeClr>
                          </a:solidFill>
                        </a:rPr>
                        <a:t>Organizational Culture</a:t>
                      </a:r>
                      <a:endParaRPr lang="en-US" sz="1300" b="1"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solidFill>
                            <a:schemeClr val="accent6">
                              <a:lumMod val="50000"/>
                            </a:schemeClr>
                          </a:solidFill>
                        </a:rPr>
                        <a:t>Top down</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300" dirty="0" smtClean="0">
                          <a:solidFill>
                            <a:schemeClr val="accent6">
                              <a:lumMod val="50000"/>
                            </a:schemeClr>
                          </a:solidFill>
                        </a:rPr>
                        <a:t>Multi-directional (bottom-up, top down, side</a:t>
                      </a:r>
                      <a:r>
                        <a:rPr lang="en-US" sz="1300" baseline="0" dirty="0" smtClean="0">
                          <a:solidFill>
                            <a:schemeClr val="accent6">
                              <a:lumMod val="50000"/>
                            </a:schemeClr>
                          </a:solidFill>
                        </a:rPr>
                        <a:t> to side, etc.)</a:t>
                      </a:r>
                      <a:endParaRPr lang="en-US" sz="1300" dirty="0">
                        <a:solidFill>
                          <a:schemeClr val="accent6">
                            <a:lumMod val="50000"/>
                          </a:schemeClr>
                        </a:solidFill>
                      </a:endParaRPr>
                    </a:p>
                  </a:txBody>
                  <a:tcPr marL="86286" marR="86286" marT="43144" marB="43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524555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2514600"/>
            <a:ext cx="8229600" cy="1828800"/>
          </a:xfrm>
        </p:spPr>
        <p:txBody>
          <a:bodyPr/>
          <a:lstStyle/>
          <a:p>
            <a:pPr algn="ctr" eaLnBrk="1" hangingPunct="1">
              <a:buFont typeface="Arial" charset="0"/>
              <a:buNone/>
            </a:pPr>
            <a:r>
              <a:rPr lang="en-US" sz="4800" b="1" dirty="0" smtClean="0">
                <a:solidFill>
                  <a:schemeClr val="accent6">
                    <a:lumMod val="50000"/>
                  </a:schemeClr>
                </a:solidFill>
              </a:rPr>
              <a:t>What will learning look </a:t>
            </a:r>
          </a:p>
          <a:p>
            <a:pPr algn="ctr" eaLnBrk="1" hangingPunct="1">
              <a:buFont typeface="Arial" charset="0"/>
              <a:buNone/>
            </a:pPr>
            <a:r>
              <a:rPr lang="en-US" sz="4800" b="1" dirty="0" smtClean="0">
                <a:solidFill>
                  <a:schemeClr val="accent6">
                    <a:lumMod val="50000"/>
                  </a:schemeClr>
                </a:solidFill>
              </a:rPr>
              <a:t>like in the future?</a:t>
            </a:r>
          </a:p>
        </p:txBody>
      </p:sp>
    </p:spTree>
    <p:extLst>
      <p:ext uri="{BB962C8B-B14F-4D97-AF65-F5344CB8AC3E}">
        <p14:creationId xmlns:p14="http://schemas.microsoft.com/office/powerpoint/2010/main" val="870489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47800"/>
            <a:ext cx="7924800" cy="4985980"/>
          </a:xfrm>
          <a:prstGeom prst="rect">
            <a:avLst/>
          </a:prstGeom>
        </p:spPr>
        <p:txBody>
          <a:bodyPr wrap="square">
            <a:spAutoFit/>
          </a:bodyPr>
          <a:lstStyle/>
          <a:p>
            <a:pPr algn="ctr"/>
            <a:r>
              <a:rPr lang="en-US" sz="2000" b="1" dirty="0" smtClean="0">
                <a:solidFill>
                  <a:schemeClr val="accent6">
                    <a:lumMod val="50000"/>
                  </a:schemeClr>
                </a:solidFill>
              </a:rPr>
              <a:t>What are the  most important skillsets students leaving high school need to have to thrive in college and life?</a:t>
            </a:r>
          </a:p>
          <a:p>
            <a:pPr algn="ctr"/>
            <a:endParaRPr lang="en-US" b="1" dirty="0">
              <a:solidFill>
                <a:schemeClr val="accent6">
                  <a:lumMod val="50000"/>
                </a:schemeClr>
              </a:solidFill>
            </a:endParaRPr>
          </a:p>
          <a:p>
            <a:pPr algn="ctr"/>
            <a:r>
              <a:rPr lang="en-US" b="1" dirty="0" smtClean="0">
                <a:solidFill>
                  <a:schemeClr val="accent6">
                    <a:lumMod val="50000"/>
                  </a:schemeClr>
                </a:solidFill>
              </a:rPr>
              <a:t>Dennis Maple, President of ARAMARK Education, and Larry Merlo, CEO of CVS Caremark Corporation say:</a:t>
            </a:r>
          </a:p>
          <a:p>
            <a:pPr algn="ctr"/>
            <a:endParaRPr lang="en-US" b="1" dirty="0">
              <a:solidFill>
                <a:schemeClr val="accent6">
                  <a:lumMod val="50000"/>
                </a:schemeClr>
              </a:solidFill>
            </a:endParaRPr>
          </a:p>
          <a:p>
            <a:pPr marL="285750" indent="-285750" algn="ctr">
              <a:buFont typeface="Arial" pitchFamily="34" charset="0"/>
              <a:buChar char="•"/>
            </a:pPr>
            <a:r>
              <a:rPr lang="en-US" sz="2800" b="1" dirty="0" smtClean="0">
                <a:solidFill>
                  <a:schemeClr val="accent6">
                    <a:lumMod val="75000"/>
                  </a:schemeClr>
                </a:solidFill>
              </a:rPr>
              <a:t>Critical Thinking</a:t>
            </a:r>
          </a:p>
          <a:p>
            <a:pPr marL="285750" indent="-285750" algn="ctr">
              <a:buFont typeface="Arial" pitchFamily="34" charset="0"/>
              <a:buChar char="•"/>
            </a:pPr>
            <a:r>
              <a:rPr lang="en-US" sz="2800" b="1" dirty="0" smtClean="0">
                <a:solidFill>
                  <a:schemeClr val="accent6">
                    <a:lumMod val="75000"/>
                  </a:schemeClr>
                </a:solidFill>
              </a:rPr>
              <a:t>Creativity and innovation</a:t>
            </a:r>
          </a:p>
          <a:p>
            <a:pPr marL="285750" indent="-285750" algn="ctr">
              <a:buFont typeface="Arial" pitchFamily="34" charset="0"/>
              <a:buChar char="•"/>
            </a:pPr>
            <a:r>
              <a:rPr lang="en-US" sz="2800" b="1" dirty="0" smtClean="0">
                <a:solidFill>
                  <a:schemeClr val="accent6">
                    <a:lumMod val="75000"/>
                  </a:schemeClr>
                </a:solidFill>
              </a:rPr>
              <a:t>Resiliency</a:t>
            </a:r>
          </a:p>
          <a:p>
            <a:pPr marL="285750" indent="-285750" algn="ctr">
              <a:buFont typeface="Arial" pitchFamily="34" charset="0"/>
              <a:buChar char="•"/>
            </a:pPr>
            <a:r>
              <a:rPr lang="en-US" sz="2800" b="1" dirty="0" smtClean="0">
                <a:solidFill>
                  <a:schemeClr val="accent6">
                    <a:lumMod val="75000"/>
                  </a:schemeClr>
                </a:solidFill>
              </a:rPr>
              <a:t>Communication</a:t>
            </a:r>
          </a:p>
          <a:p>
            <a:pPr marL="285750" indent="-285750" algn="ctr">
              <a:buFont typeface="Arial" pitchFamily="34" charset="0"/>
              <a:buChar char="•"/>
            </a:pPr>
            <a:r>
              <a:rPr lang="en-US" sz="2800" b="1" dirty="0" smtClean="0">
                <a:solidFill>
                  <a:schemeClr val="accent6">
                    <a:lumMod val="75000"/>
                  </a:schemeClr>
                </a:solidFill>
              </a:rPr>
              <a:t>Collaboration</a:t>
            </a:r>
          </a:p>
          <a:p>
            <a:pPr algn="ctr"/>
            <a:endParaRPr lang="en-US" sz="2800" b="1" dirty="0" smtClean="0">
              <a:solidFill>
                <a:schemeClr val="accent1">
                  <a:lumMod val="75000"/>
                </a:schemeClr>
              </a:solidFill>
            </a:endParaRPr>
          </a:p>
          <a:p>
            <a:pPr algn="ctr"/>
            <a:r>
              <a:rPr lang="en-US" dirty="0" smtClean="0">
                <a:solidFill>
                  <a:schemeClr val="tx2">
                    <a:lumMod val="75000"/>
                    <a:lumOff val="25000"/>
                  </a:schemeClr>
                </a:solidFill>
                <a:latin typeface="Calibri" pitchFamily="34" charset="0"/>
                <a:cs typeface="Calibri" pitchFamily="34" charset="0"/>
              </a:rPr>
              <a:t>Morning Plenary discussion, 2012 Building a Grad Nation Summit, Washington, DC</a:t>
            </a:r>
          </a:p>
        </p:txBody>
      </p:sp>
    </p:spTree>
    <p:extLst>
      <p:ext uri="{BB962C8B-B14F-4D97-AF65-F5344CB8AC3E}">
        <p14:creationId xmlns:p14="http://schemas.microsoft.com/office/powerpoint/2010/main" val="932369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419599"/>
          </a:xfrm>
        </p:spPr>
        <p:txBody>
          <a:bodyPr/>
          <a:lstStyle/>
          <a:p>
            <a:pPr marL="0" indent="0">
              <a:buNone/>
            </a:pPr>
            <a:r>
              <a:rPr lang="en-US" sz="3000" dirty="0" smtClean="0">
                <a:solidFill>
                  <a:schemeClr val="accent4">
                    <a:lumMod val="75000"/>
                  </a:schemeClr>
                </a:solidFill>
              </a:rPr>
              <a:t>“Today's </a:t>
            </a:r>
            <a:r>
              <a:rPr lang="en-US" sz="3000" dirty="0">
                <a:solidFill>
                  <a:schemeClr val="accent4">
                    <a:lumMod val="75000"/>
                  </a:schemeClr>
                </a:solidFill>
              </a:rPr>
              <a:t>technology-enabled, information-rich, deeply interconnected world means learning not only can – but </a:t>
            </a:r>
            <a:r>
              <a:rPr lang="en-US" sz="3000" i="1" dirty="0">
                <a:solidFill>
                  <a:schemeClr val="accent4">
                    <a:lumMod val="75000"/>
                  </a:schemeClr>
                </a:solidFill>
              </a:rPr>
              <a:t>should</a:t>
            </a:r>
            <a:r>
              <a:rPr lang="en-US" sz="3000" dirty="0">
                <a:solidFill>
                  <a:schemeClr val="accent4">
                    <a:lumMod val="75000"/>
                  </a:schemeClr>
                </a:solidFill>
              </a:rPr>
              <a:t> – happen anywhere, anytime. We need to recognize these experiences, whether the environments are physical or online, and whether learning takes place in schools, colleges or adult education centers, or in afterschool, workplace, military or community </a:t>
            </a:r>
            <a:r>
              <a:rPr lang="en-US" sz="3000" dirty="0" smtClean="0">
                <a:solidFill>
                  <a:schemeClr val="accent4">
                    <a:lumMod val="75000"/>
                  </a:schemeClr>
                </a:solidFill>
              </a:rPr>
              <a:t>settings.”</a:t>
            </a:r>
          </a:p>
          <a:p>
            <a:pPr marL="0" indent="0">
              <a:buNone/>
            </a:pPr>
            <a:endParaRPr lang="en-US" sz="3000" dirty="0" smtClean="0">
              <a:solidFill>
                <a:schemeClr val="accent4">
                  <a:lumMod val="75000"/>
                </a:schemeClr>
              </a:solidFill>
            </a:endParaRPr>
          </a:p>
          <a:p>
            <a:pPr marL="0" indent="0">
              <a:buNone/>
            </a:pPr>
            <a:r>
              <a:rPr lang="en-US" sz="1800" dirty="0" smtClean="0">
                <a:solidFill>
                  <a:schemeClr val="tx2">
                    <a:lumMod val="75000"/>
                    <a:lumOff val="25000"/>
                  </a:schemeClr>
                </a:solidFill>
              </a:rPr>
              <a:t>Secretary of Education, Arne Duncan, at </a:t>
            </a:r>
            <a:r>
              <a:rPr lang="en-US" sz="1800" dirty="0">
                <a:solidFill>
                  <a:schemeClr val="tx2">
                    <a:lumMod val="75000"/>
                    <a:lumOff val="25000"/>
                  </a:schemeClr>
                </a:solidFill>
              </a:rPr>
              <a:t>4th Annual Launch of the MacArthur Foundation Digital Media and Lifelong Learning </a:t>
            </a:r>
            <a:r>
              <a:rPr lang="en-US" sz="1800" dirty="0" smtClean="0">
                <a:solidFill>
                  <a:schemeClr val="tx2">
                    <a:lumMod val="75000"/>
                    <a:lumOff val="25000"/>
                  </a:schemeClr>
                </a:solidFill>
              </a:rPr>
              <a:t>Competition (9/15/11)</a:t>
            </a:r>
            <a:r>
              <a:rPr lang="en-US" sz="2400" dirty="0"/>
              <a:t/>
            </a:r>
            <a:br>
              <a:rPr lang="en-US" sz="2400" dirty="0"/>
            </a:br>
            <a:endParaRPr lang="en-US" sz="2400" dirty="0"/>
          </a:p>
        </p:txBody>
      </p:sp>
    </p:spTree>
    <p:extLst>
      <p:ext uri="{BB962C8B-B14F-4D97-AF65-F5344CB8AC3E}">
        <p14:creationId xmlns:p14="http://schemas.microsoft.com/office/powerpoint/2010/main" val="1458238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Recognition of Lifelong Learning</a:t>
            </a:r>
            <a:endParaRPr lang="en-US" dirty="0">
              <a:solidFill>
                <a:schemeClr val="accent6">
                  <a:lumMod val="50000"/>
                </a:schemeClr>
              </a:solidFill>
            </a:endParaRPr>
          </a:p>
        </p:txBody>
      </p:sp>
      <p:pic>
        <p:nvPicPr>
          <p:cNvPr id="46082" name="Picture 2" descr="http://polsterf.files.wordpress.com/2008/11/lifewide-learning.jpg"/>
          <p:cNvPicPr>
            <a:picLocks noGrp="1" noChangeAspect="1" noChangeArrowheads="1"/>
          </p:cNvPicPr>
          <p:nvPr>
            <p:ph idx="1"/>
          </p:nvPr>
        </p:nvPicPr>
        <p:blipFill>
          <a:blip r:embed="rId3" cstate="print"/>
          <a:srcRect l="7068" t="25254" r="7068" b="20870"/>
          <a:stretch>
            <a:fillRect/>
          </a:stretch>
        </p:blipFill>
        <p:spPr bwMode="auto">
          <a:xfrm>
            <a:off x="228600" y="1447800"/>
            <a:ext cx="8686800" cy="4087906"/>
          </a:xfrm>
          <a:prstGeom prst="rect">
            <a:avLst/>
          </a:prstGeom>
          <a:noFill/>
        </p:spPr>
      </p:pic>
      <p:sp>
        <p:nvSpPr>
          <p:cNvPr id="5" name="Rectangle 4"/>
          <p:cNvSpPr/>
          <p:nvPr/>
        </p:nvSpPr>
        <p:spPr>
          <a:xfrm>
            <a:off x="457200" y="5671066"/>
            <a:ext cx="8067674" cy="523220"/>
          </a:xfrm>
          <a:prstGeom prst="rect">
            <a:avLst/>
          </a:prstGeom>
        </p:spPr>
        <p:txBody>
          <a:bodyPr wrap="square">
            <a:spAutoFit/>
          </a:bodyPr>
          <a:lstStyle/>
          <a:p>
            <a:pPr>
              <a:buFontTx/>
              <a:buChar char="-"/>
            </a:pPr>
            <a:r>
              <a:rPr lang="en-US" sz="1400" dirty="0">
                <a:solidFill>
                  <a:schemeClr val="tx2">
                    <a:lumMod val="50000"/>
                    <a:lumOff val="50000"/>
                  </a:schemeClr>
                </a:solidFill>
              </a:rPr>
              <a:t>Banks et al.  “Learning in and out of school in diverse environments…” Seattle: NSF   </a:t>
            </a:r>
          </a:p>
          <a:p>
            <a:r>
              <a:rPr lang="en-US" sz="1400" dirty="0">
                <a:solidFill>
                  <a:schemeClr val="tx2">
                    <a:lumMod val="50000"/>
                    <a:lumOff val="50000"/>
                  </a:schemeClr>
                </a:solidFill>
              </a:rPr>
              <a:t>  LIFE Center and University of Washington Center for Multicultural Education. 2006.</a:t>
            </a:r>
          </a:p>
        </p:txBody>
      </p:sp>
    </p:spTree>
    <p:extLst>
      <p:ext uri="{BB962C8B-B14F-4D97-AF65-F5344CB8AC3E}">
        <p14:creationId xmlns:p14="http://schemas.microsoft.com/office/powerpoint/2010/main" val="4182889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From “Connected” to “Hyper-Connected”</a:t>
            </a:r>
            <a:endParaRPr lang="en-US" dirty="0">
              <a:solidFill>
                <a:schemeClr val="accent6">
                  <a:lumMod val="50000"/>
                </a:schemeClr>
              </a:solidFill>
            </a:endParaRPr>
          </a:p>
        </p:txBody>
      </p:sp>
      <p:sp>
        <p:nvSpPr>
          <p:cNvPr id="3" name="Content Placeholder 2"/>
          <p:cNvSpPr>
            <a:spLocks noGrp="1"/>
          </p:cNvSpPr>
          <p:nvPr>
            <p:ph idx="1"/>
          </p:nvPr>
        </p:nvSpPr>
        <p:spPr>
          <a:xfrm>
            <a:off x="609600" y="1447800"/>
            <a:ext cx="8229600" cy="4525963"/>
          </a:xfrm>
        </p:spPr>
        <p:txBody>
          <a:bodyPr/>
          <a:lstStyle/>
          <a:p>
            <a:pPr marL="0" indent="0">
              <a:buNone/>
            </a:pPr>
            <a:r>
              <a:rPr lang="en-US" sz="2800" i="1" dirty="0" smtClean="0">
                <a:solidFill>
                  <a:schemeClr val="accent4">
                    <a:lumMod val="75000"/>
                  </a:schemeClr>
                </a:solidFill>
              </a:rPr>
              <a:t>Back in 2005,</a:t>
            </a:r>
            <a:endParaRPr lang="en-US" dirty="0" smtClean="0"/>
          </a:p>
          <a:p>
            <a:pPr marL="0" indent="0">
              <a:buNone/>
            </a:pPr>
            <a:r>
              <a:rPr lang="en-US" sz="3600" dirty="0" smtClean="0">
                <a:solidFill>
                  <a:schemeClr val="accent4">
                    <a:lumMod val="75000"/>
                  </a:schemeClr>
                </a:solidFill>
              </a:rPr>
              <a:t>“… ‘Twitter’ was still a sound, the ‘cloud’ was something in the sky, ‘3G’ was a parking space, ‘applications’ were what you sent to college, and ‘Skype’ was a typo.”</a:t>
            </a:r>
          </a:p>
          <a:p>
            <a:pPr marL="0" indent="0">
              <a:buNone/>
            </a:pPr>
            <a:endParaRPr lang="en-US" dirty="0" smtClean="0"/>
          </a:p>
          <a:p>
            <a:pPr marL="0" indent="0">
              <a:buNone/>
            </a:pPr>
            <a:r>
              <a:rPr lang="en-US" sz="1800" dirty="0" smtClean="0">
                <a:solidFill>
                  <a:schemeClr val="tx2">
                    <a:lumMod val="75000"/>
                    <a:lumOff val="25000"/>
                  </a:schemeClr>
                </a:solidFill>
              </a:rPr>
              <a:t>From </a:t>
            </a:r>
            <a:r>
              <a:rPr lang="en-US" sz="1800" i="1" dirty="0" smtClean="0">
                <a:solidFill>
                  <a:schemeClr val="tx2">
                    <a:lumMod val="75000"/>
                    <a:lumOff val="25000"/>
                  </a:schemeClr>
                </a:solidFill>
              </a:rPr>
              <a:t>That Used to Be Us </a:t>
            </a:r>
            <a:r>
              <a:rPr lang="en-US" sz="1800" dirty="0" smtClean="0">
                <a:solidFill>
                  <a:schemeClr val="tx2">
                    <a:lumMod val="75000"/>
                    <a:lumOff val="25000"/>
                  </a:schemeClr>
                </a:solidFill>
              </a:rPr>
              <a:t>(2011) by Thomas Friedman and Michael </a:t>
            </a:r>
            <a:r>
              <a:rPr lang="en-US" sz="1800" dirty="0" err="1" smtClean="0">
                <a:solidFill>
                  <a:schemeClr val="tx2">
                    <a:lumMod val="75000"/>
                    <a:lumOff val="25000"/>
                  </a:schemeClr>
                </a:solidFill>
              </a:rPr>
              <a:t>Mandelbaum</a:t>
            </a:r>
            <a:endParaRPr lang="en-US" sz="1800" dirty="0">
              <a:solidFill>
                <a:schemeClr val="tx2">
                  <a:lumMod val="75000"/>
                  <a:lumOff val="25000"/>
                </a:schemeClr>
              </a:solidFill>
            </a:endParaRPr>
          </a:p>
        </p:txBody>
      </p:sp>
    </p:spTree>
    <p:extLst>
      <p:ext uri="{BB962C8B-B14F-4D97-AF65-F5344CB8AC3E}">
        <p14:creationId xmlns:p14="http://schemas.microsoft.com/office/powerpoint/2010/main" val="257842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Cell Phone &amp; Computers Increasingly Common</a:t>
            </a:r>
            <a:endParaRPr lang="en-US" dirty="0">
              <a:solidFill>
                <a:schemeClr val="accent6">
                  <a:lumMod val="50000"/>
                </a:schemeClr>
              </a:solidFill>
            </a:endParaRPr>
          </a:p>
        </p:txBody>
      </p:sp>
      <p:cxnSp>
        <p:nvCxnSpPr>
          <p:cNvPr id="8" name="Straight Connector 7"/>
          <p:cNvCxnSpPr/>
          <p:nvPr/>
        </p:nvCxnSpPr>
        <p:spPr>
          <a:xfrm>
            <a:off x="1288473" y="3219449"/>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88473" y="5288474"/>
            <a:ext cx="624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45673" y="2381249"/>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83776" y="2076449"/>
            <a:ext cx="1295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36673" y="1771649"/>
            <a:ext cx="1295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6673" y="4297874"/>
            <a:ext cx="1295400" cy="975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64973" y="4602673"/>
            <a:ext cx="1295400" cy="670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45673" y="4854034"/>
            <a:ext cx="1295400" cy="434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94512" y="1434583"/>
            <a:ext cx="2673927" cy="369332"/>
          </a:xfrm>
          <a:prstGeom prst="rect">
            <a:avLst/>
          </a:prstGeom>
          <a:noFill/>
        </p:spPr>
        <p:txBody>
          <a:bodyPr wrap="square" rtlCol="0">
            <a:spAutoFit/>
          </a:bodyPr>
          <a:lstStyle/>
          <a:p>
            <a:r>
              <a:rPr lang="en-US" dirty="0" smtClean="0"/>
              <a:t>% Own cell phone</a:t>
            </a:r>
            <a:endParaRPr lang="en-US" dirty="0"/>
          </a:p>
        </p:txBody>
      </p:sp>
      <p:sp>
        <p:nvSpPr>
          <p:cNvPr id="19" name="TextBox 18"/>
          <p:cNvSpPr txBox="1"/>
          <p:nvPr/>
        </p:nvSpPr>
        <p:spPr>
          <a:xfrm>
            <a:off x="3262746" y="3646323"/>
            <a:ext cx="2673927" cy="369332"/>
          </a:xfrm>
          <a:prstGeom prst="rect">
            <a:avLst/>
          </a:prstGeom>
          <a:noFill/>
        </p:spPr>
        <p:txBody>
          <a:bodyPr wrap="square" rtlCol="0">
            <a:spAutoFit/>
          </a:bodyPr>
          <a:lstStyle/>
          <a:p>
            <a:r>
              <a:rPr lang="en-US" dirty="0" smtClean="0"/>
              <a:t>% Use computer</a:t>
            </a:r>
            <a:endParaRPr lang="en-US" dirty="0"/>
          </a:p>
        </p:txBody>
      </p:sp>
      <p:sp>
        <p:nvSpPr>
          <p:cNvPr id="20" name="TextBox 19"/>
          <p:cNvSpPr txBox="1"/>
          <p:nvPr/>
        </p:nvSpPr>
        <p:spPr>
          <a:xfrm>
            <a:off x="2126673" y="2615683"/>
            <a:ext cx="533400" cy="369332"/>
          </a:xfrm>
          <a:prstGeom prst="rect">
            <a:avLst/>
          </a:prstGeom>
          <a:noFill/>
        </p:spPr>
        <p:txBody>
          <a:bodyPr wrap="square" rtlCol="0">
            <a:spAutoFit/>
          </a:bodyPr>
          <a:lstStyle/>
          <a:p>
            <a:r>
              <a:rPr lang="en-US" dirty="0" smtClean="0"/>
              <a:t>43</a:t>
            </a:r>
            <a:endParaRPr lang="en-US" dirty="0"/>
          </a:p>
        </p:txBody>
      </p:sp>
      <p:sp>
        <p:nvSpPr>
          <p:cNvPr id="26" name="TextBox 25"/>
          <p:cNvSpPr txBox="1"/>
          <p:nvPr/>
        </p:nvSpPr>
        <p:spPr>
          <a:xfrm>
            <a:off x="4191000" y="2474910"/>
            <a:ext cx="533400" cy="369332"/>
          </a:xfrm>
          <a:prstGeom prst="rect">
            <a:avLst/>
          </a:prstGeom>
          <a:noFill/>
        </p:spPr>
        <p:txBody>
          <a:bodyPr wrap="square" rtlCol="0">
            <a:spAutoFit/>
          </a:bodyPr>
          <a:lstStyle/>
          <a:p>
            <a:r>
              <a:rPr lang="en-US" dirty="0" smtClean="0"/>
              <a:t>70</a:t>
            </a:r>
            <a:endParaRPr lang="en-US" dirty="0"/>
          </a:p>
        </p:txBody>
      </p:sp>
      <p:sp>
        <p:nvSpPr>
          <p:cNvPr id="27" name="TextBox 26"/>
          <p:cNvSpPr txBox="1"/>
          <p:nvPr/>
        </p:nvSpPr>
        <p:spPr>
          <a:xfrm>
            <a:off x="6377544" y="2306078"/>
            <a:ext cx="609600" cy="369332"/>
          </a:xfrm>
          <a:prstGeom prst="rect">
            <a:avLst/>
          </a:prstGeom>
          <a:noFill/>
        </p:spPr>
        <p:txBody>
          <a:bodyPr wrap="square" rtlCol="0">
            <a:spAutoFit/>
          </a:bodyPr>
          <a:lstStyle/>
          <a:p>
            <a:r>
              <a:rPr lang="en-US" dirty="0" smtClean="0"/>
              <a:t>81</a:t>
            </a:r>
            <a:endParaRPr lang="en-US" dirty="0"/>
          </a:p>
        </p:txBody>
      </p:sp>
      <p:sp>
        <p:nvSpPr>
          <p:cNvPr id="28" name="TextBox 27"/>
          <p:cNvSpPr txBox="1"/>
          <p:nvPr/>
        </p:nvSpPr>
        <p:spPr>
          <a:xfrm>
            <a:off x="2126673" y="4886587"/>
            <a:ext cx="533400" cy="369332"/>
          </a:xfrm>
          <a:prstGeom prst="rect">
            <a:avLst/>
          </a:prstGeom>
          <a:noFill/>
        </p:spPr>
        <p:txBody>
          <a:bodyPr wrap="square" rtlCol="0">
            <a:spAutoFit/>
          </a:bodyPr>
          <a:lstStyle/>
          <a:p>
            <a:r>
              <a:rPr lang="en-US" dirty="0" smtClean="0"/>
              <a:t>32</a:t>
            </a:r>
            <a:endParaRPr lang="en-US" dirty="0"/>
          </a:p>
        </p:txBody>
      </p:sp>
      <p:sp>
        <p:nvSpPr>
          <p:cNvPr id="29" name="TextBox 28"/>
          <p:cNvSpPr txBox="1"/>
          <p:nvPr/>
        </p:nvSpPr>
        <p:spPr>
          <a:xfrm>
            <a:off x="4191000" y="4753237"/>
            <a:ext cx="533400" cy="369332"/>
          </a:xfrm>
          <a:prstGeom prst="rect">
            <a:avLst/>
          </a:prstGeom>
          <a:noFill/>
        </p:spPr>
        <p:txBody>
          <a:bodyPr wrap="square" rtlCol="0">
            <a:spAutoFit/>
          </a:bodyPr>
          <a:lstStyle/>
          <a:p>
            <a:r>
              <a:rPr lang="en-US" dirty="0" smtClean="0"/>
              <a:t>39</a:t>
            </a:r>
            <a:endParaRPr lang="en-US" dirty="0"/>
          </a:p>
        </p:txBody>
      </p:sp>
      <p:sp>
        <p:nvSpPr>
          <p:cNvPr id="30" name="TextBox 29"/>
          <p:cNvSpPr txBox="1"/>
          <p:nvPr/>
        </p:nvSpPr>
        <p:spPr>
          <a:xfrm>
            <a:off x="6344145" y="4602673"/>
            <a:ext cx="480456" cy="369332"/>
          </a:xfrm>
          <a:prstGeom prst="rect">
            <a:avLst/>
          </a:prstGeom>
          <a:noFill/>
        </p:spPr>
        <p:txBody>
          <a:bodyPr wrap="square" rtlCol="0">
            <a:spAutoFit/>
          </a:bodyPr>
          <a:lstStyle/>
          <a:p>
            <a:r>
              <a:rPr lang="en-US" dirty="0" smtClean="0"/>
              <a:t>50</a:t>
            </a:r>
            <a:endParaRPr lang="en-US" dirty="0"/>
          </a:p>
        </p:txBody>
      </p:sp>
      <p:sp>
        <p:nvSpPr>
          <p:cNvPr id="31" name="TextBox 30"/>
          <p:cNvSpPr txBox="1"/>
          <p:nvPr/>
        </p:nvSpPr>
        <p:spPr>
          <a:xfrm>
            <a:off x="1974273" y="3224788"/>
            <a:ext cx="1066800" cy="369332"/>
          </a:xfrm>
          <a:prstGeom prst="rect">
            <a:avLst/>
          </a:prstGeom>
          <a:noFill/>
        </p:spPr>
        <p:txBody>
          <a:bodyPr wrap="square" rtlCol="0">
            <a:spAutoFit/>
          </a:bodyPr>
          <a:lstStyle/>
          <a:p>
            <a:r>
              <a:rPr lang="en-US" i="1" dirty="0" smtClean="0"/>
              <a:t>2002</a:t>
            </a:r>
            <a:endParaRPr lang="en-US" i="1" dirty="0"/>
          </a:p>
        </p:txBody>
      </p:sp>
      <p:sp>
        <p:nvSpPr>
          <p:cNvPr id="32" name="TextBox 31"/>
          <p:cNvSpPr txBox="1"/>
          <p:nvPr/>
        </p:nvSpPr>
        <p:spPr>
          <a:xfrm>
            <a:off x="4054186" y="3214149"/>
            <a:ext cx="914400" cy="369332"/>
          </a:xfrm>
          <a:prstGeom prst="rect">
            <a:avLst/>
          </a:prstGeom>
          <a:noFill/>
        </p:spPr>
        <p:txBody>
          <a:bodyPr wrap="square" rtlCol="0">
            <a:spAutoFit/>
          </a:bodyPr>
          <a:lstStyle/>
          <a:p>
            <a:r>
              <a:rPr lang="en-US" i="1" dirty="0" smtClean="0"/>
              <a:t>2007</a:t>
            </a:r>
            <a:endParaRPr lang="en-US" i="1" dirty="0"/>
          </a:p>
        </p:txBody>
      </p:sp>
      <p:sp>
        <p:nvSpPr>
          <p:cNvPr id="33" name="TextBox 32"/>
          <p:cNvSpPr txBox="1"/>
          <p:nvPr/>
        </p:nvSpPr>
        <p:spPr>
          <a:xfrm>
            <a:off x="6248895" y="3224788"/>
            <a:ext cx="1059873" cy="369332"/>
          </a:xfrm>
          <a:prstGeom prst="rect">
            <a:avLst/>
          </a:prstGeom>
          <a:noFill/>
        </p:spPr>
        <p:txBody>
          <a:bodyPr wrap="square" rtlCol="0">
            <a:spAutoFit/>
          </a:bodyPr>
          <a:lstStyle/>
          <a:p>
            <a:r>
              <a:rPr lang="en-US" i="1" dirty="0" smtClean="0"/>
              <a:t>2010</a:t>
            </a:r>
            <a:endParaRPr lang="en-US" i="1" dirty="0"/>
          </a:p>
        </p:txBody>
      </p:sp>
      <p:sp>
        <p:nvSpPr>
          <p:cNvPr id="34" name="TextBox 33"/>
          <p:cNvSpPr txBox="1"/>
          <p:nvPr/>
        </p:nvSpPr>
        <p:spPr>
          <a:xfrm>
            <a:off x="2020785" y="5313609"/>
            <a:ext cx="997527" cy="369332"/>
          </a:xfrm>
          <a:prstGeom prst="rect">
            <a:avLst/>
          </a:prstGeom>
          <a:noFill/>
        </p:spPr>
        <p:txBody>
          <a:bodyPr wrap="square" rtlCol="0">
            <a:spAutoFit/>
          </a:bodyPr>
          <a:lstStyle/>
          <a:p>
            <a:r>
              <a:rPr lang="en-US" i="1" dirty="0" smtClean="0"/>
              <a:t>2002</a:t>
            </a:r>
            <a:endParaRPr lang="en-US" i="1" dirty="0"/>
          </a:p>
        </p:txBody>
      </p:sp>
      <p:sp>
        <p:nvSpPr>
          <p:cNvPr id="35" name="TextBox 34"/>
          <p:cNvSpPr txBox="1"/>
          <p:nvPr/>
        </p:nvSpPr>
        <p:spPr>
          <a:xfrm>
            <a:off x="4050722" y="5281936"/>
            <a:ext cx="1097973" cy="369332"/>
          </a:xfrm>
          <a:prstGeom prst="rect">
            <a:avLst/>
          </a:prstGeom>
          <a:noFill/>
        </p:spPr>
        <p:txBody>
          <a:bodyPr wrap="square" rtlCol="0">
            <a:spAutoFit/>
          </a:bodyPr>
          <a:lstStyle/>
          <a:p>
            <a:r>
              <a:rPr lang="en-US" i="1" dirty="0" smtClean="0"/>
              <a:t>2007</a:t>
            </a:r>
            <a:endParaRPr lang="en-US" i="1" dirty="0"/>
          </a:p>
        </p:txBody>
      </p:sp>
      <p:sp>
        <p:nvSpPr>
          <p:cNvPr id="36" name="TextBox 35"/>
          <p:cNvSpPr txBox="1"/>
          <p:nvPr/>
        </p:nvSpPr>
        <p:spPr>
          <a:xfrm>
            <a:off x="6230092" y="5273134"/>
            <a:ext cx="1136073" cy="369332"/>
          </a:xfrm>
          <a:prstGeom prst="rect">
            <a:avLst/>
          </a:prstGeom>
          <a:noFill/>
        </p:spPr>
        <p:txBody>
          <a:bodyPr wrap="square" rtlCol="0">
            <a:spAutoFit/>
          </a:bodyPr>
          <a:lstStyle/>
          <a:p>
            <a:r>
              <a:rPr lang="en-US" i="1" dirty="0" smtClean="0"/>
              <a:t>2010</a:t>
            </a:r>
            <a:endParaRPr lang="en-US" i="1" dirty="0"/>
          </a:p>
        </p:txBody>
      </p:sp>
      <p:sp>
        <p:nvSpPr>
          <p:cNvPr id="37" name="TextBox 36"/>
          <p:cNvSpPr txBox="1"/>
          <p:nvPr/>
        </p:nvSpPr>
        <p:spPr>
          <a:xfrm>
            <a:off x="1494312" y="5682941"/>
            <a:ext cx="7169727" cy="523220"/>
          </a:xfrm>
          <a:prstGeom prst="rect">
            <a:avLst/>
          </a:prstGeom>
          <a:noFill/>
        </p:spPr>
        <p:txBody>
          <a:bodyPr wrap="square" rtlCol="0">
            <a:spAutoFit/>
          </a:bodyPr>
          <a:lstStyle/>
          <a:p>
            <a:r>
              <a:rPr lang="en-US" sz="1400" dirty="0">
                <a:solidFill>
                  <a:schemeClr val="tx2">
                    <a:lumMod val="50000"/>
                    <a:lumOff val="50000"/>
                  </a:schemeClr>
                </a:solidFill>
              </a:rPr>
              <a:t>Based on median % across the 16 nations where 2002, 2007</a:t>
            </a:r>
          </a:p>
          <a:p>
            <a:r>
              <a:rPr lang="en-US" sz="1400" dirty="0">
                <a:solidFill>
                  <a:schemeClr val="tx2">
                    <a:lumMod val="50000"/>
                    <a:lumOff val="50000"/>
                  </a:schemeClr>
                </a:solidFill>
              </a:rPr>
              <a:t>and 2010 data are </a:t>
            </a:r>
            <a:r>
              <a:rPr lang="en-US" sz="1400" dirty="0" smtClean="0">
                <a:solidFill>
                  <a:schemeClr val="tx2">
                    <a:lumMod val="50000"/>
                    <a:lumOff val="50000"/>
                  </a:schemeClr>
                </a:solidFill>
              </a:rPr>
              <a:t>available. PEW </a:t>
            </a:r>
            <a:r>
              <a:rPr lang="en-US" sz="1400" dirty="0">
                <a:solidFill>
                  <a:schemeClr val="tx2">
                    <a:lumMod val="50000"/>
                    <a:lumOff val="50000"/>
                  </a:schemeClr>
                </a:solidFill>
              </a:rPr>
              <a:t>RESEARCH CENTER Q62 &amp; </a:t>
            </a:r>
            <a:r>
              <a:rPr lang="en-US" sz="1400" dirty="0" smtClean="0">
                <a:solidFill>
                  <a:schemeClr val="tx2">
                    <a:lumMod val="50000"/>
                    <a:lumOff val="50000"/>
                  </a:schemeClr>
                </a:solidFill>
              </a:rPr>
              <a:t>Q65</a:t>
            </a:r>
            <a:endParaRPr lang="en-US" dirty="0"/>
          </a:p>
        </p:txBody>
      </p:sp>
    </p:spTree>
    <p:extLst>
      <p:ext uri="{BB962C8B-B14F-4D97-AF65-F5344CB8AC3E}">
        <p14:creationId xmlns:p14="http://schemas.microsoft.com/office/powerpoint/2010/main" val="2684536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solidFill>
                  <a:schemeClr val="accent6">
                    <a:lumMod val="50000"/>
                  </a:schemeClr>
                </a:solidFill>
              </a:rPr>
              <a:t>National </a:t>
            </a:r>
            <a:r>
              <a:rPr lang="en-US" smtClean="0">
                <a:solidFill>
                  <a:schemeClr val="accent6">
                    <a:lumMod val="50000"/>
                  </a:schemeClr>
                </a:solidFill>
              </a:rPr>
              <a:t>Research Council </a:t>
            </a:r>
            <a:r>
              <a:rPr lang="en-US" dirty="0" smtClean="0">
                <a:solidFill>
                  <a:schemeClr val="accent6">
                    <a:lumMod val="50000"/>
                  </a:schemeClr>
                </a:solidFill>
              </a:rPr>
              <a:t>Study</a:t>
            </a:r>
          </a:p>
        </p:txBody>
      </p:sp>
      <p:sp>
        <p:nvSpPr>
          <p:cNvPr id="7" name="Content Placeholder 1"/>
          <p:cNvSpPr txBox="1">
            <a:spLocks/>
          </p:cNvSpPr>
          <p:nvPr/>
        </p:nvSpPr>
        <p:spPr>
          <a:xfrm>
            <a:off x="421900" y="5951727"/>
            <a:ext cx="3642359" cy="36169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rgbClr val="5F6060"/>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DD1E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933"/>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5F606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DD1E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5F6060"/>
              </a:buClr>
              <a:buSzTx/>
              <a:buFont typeface="Wingdings" pitchFamily="2" charset="2"/>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rPr>
              <a:t>Image: Cover of report, </a:t>
            </a:r>
            <a:r>
              <a:rPr kumimoji="0" lang="en-US" sz="1000" b="0" i="1" u="none" strike="noStrike" kern="1200" cap="none" spc="0" normalizeH="0" baseline="0" noProof="0" dirty="0" smtClean="0">
                <a:ln>
                  <a:noFill/>
                </a:ln>
                <a:solidFill>
                  <a:sysClr val="windowText" lastClr="000000"/>
                </a:solidFill>
                <a:effectLst/>
                <a:uLnTx/>
                <a:uFillTx/>
                <a:latin typeface="Calibri"/>
                <a:ea typeface="+mn-ea"/>
                <a:cs typeface="+mn-cs"/>
              </a:rPr>
              <a:t>Education for Life and Work: Developing Transferable Knowledge and Skills in the 21</a:t>
            </a:r>
            <a:r>
              <a:rPr kumimoji="0" lang="en-US" sz="1000" b="0" i="1" u="none" strike="noStrike" kern="1200" cap="none" spc="0" normalizeH="0" baseline="30000" noProof="0" dirty="0" smtClean="0">
                <a:ln>
                  <a:noFill/>
                </a:ln>
                <a:solidFill>
                  <a:sysClr val="windowText" lastClr="000000"/>
                </a:solidFill>
                <a:effectLst/>
                <a:uLnTx/>
                <a:uFillTx/>
                <a:latin typeface="Calibri"/>
                <a:ea typeface="+mn-ea"/>
                <a:cs typeface="+mn-cs"/>
              </a:rPr>
              <a:t>st</a:t>
            </a:r>
            <a:r>
              <a:rPr kumimoji="0" lang="en-US" sz="1000" b="0" i="1" u="none" strike="noStrike" kern="1200" cap="none" spc="0" normalizeH="0" baseline="0" noProof="0" dirty="0" smtClean="0">
                <a:ln>
                  <a:noFill/>
                </a:ln>
                <a:solidFill>
                  <a:sysClr val="windowText" lastClr="000000"/>
                </a:solidFill>
                <a:effectLst/>
                <a:uLnTx/>
                <a:uFillTx/>
                <a:latin typeface="Calibri"/>
                <a:ea typeface="+mn-ea"/>
                <a:cs typeface="+mn-cs"/>
              </a:rPr>
              <a:t> Century </a:t>
            </a:r>
            <a:r>
              <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rPr>
              <a:t>(2012),</a:t>
            </a:r>
            <a:br>
              <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rPr>
            </a:br>
            <a:r>
              <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rPr>
              <a:t>Center for Education, National Research Council</a:t>
            </a: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519065"/>
            <a:ext cx="2962160" cy="4432662"/>
          </a:xfrm>
          <a:prstGeom prst="rect">
            <a:avLst/>
          </a:prstGeom>
        </p:spPr>
      </p:pic>
      <p:sp>
        <p:nvSpPr>
          <p:cNvPr id="4" name="TextBox 3"/>
          <p:cNvSpPr txBox="1"/>
          <p:nvPr/>
        </p:nvSpPr>
        <p:spPr>
          <a:xfrm>
            <a:off x="3767081" y="1544465"/>
            <a:ext cx="5376919" cy="4031873"/>
          </a:xfrm>
          <a:prstGeom prst="rect">
            <a:avLst/>
          </a:prstGeom>
          <a:noFill/>
        </p:spPr>
        <p:txBody>
          <a:bodyPr wrap="square" rtlCol="0">
            <a:spAutoFit/>
          </a:bodyPr>
          <a:lstStyle/>
          <a:p>
            <a:r>
              <a:rPr lang="en-US" sz="2000" b="1" dirty="0" smtClean="0">
                <a:solidFill>
                  <a:schemeClr val="accent4">
                    <a:lumMod val="75000"/>
                  </a:schemeClr>
                </a:solidFill>
              </a:rPr>
              <a:t>Classifies 3 Domains of Competence</a:t>
            </a:r>
          </a:p>
          <a:p>
            <a:endParaRPr lang="en-US" sz="2200" dirty="0" smtClean="0">
              <a:solidFill>
                <a:schemeClr val="accent4">
                  <a:lumMod val="75000"/>
                </a:schemeClr>
              </a:solidFill>
            </a:endParaRPr>
          </a:p>
          <a:p>
            <a:pPr marL="742950" lvl="1" indent="-285750">
              <a:buFont typeface="Courier New" pitchFamily="49" charset="0"/>
              <a:buChar char="o"/>
            </a:pPr>
            <a:r>
              <a:rPr lang="en-US" sz="2000" dirty="0" smtClean="0">
                <a:solidFill>
                  <a:schemeClr val="accent4">
                    <a:lumMod val="75000"/>
                  </a:schemeClr>
                </a:solidFill>
              </a:rPr>
              <a:t>The Cognitive(critical thinking, information literacy, creativity)</a:t>
            </a:r>
          </a:p>
          <a:p>
            <a:pPr lvl="1"/>
            <a:endParaRPr lang="en-US" sz="2000" dirty="0" smtClean="0">
              <a:solidFill>
                <a:schemeClr val="accent4">
                  <a:lumMod val="75000"/>
                </a:schemeClr>
              </a:solidFill>
            </a:endParaRPr>
          </a:p>
          <a:p>
            <a:pPr marL="742950" lvl="1" indent="-285750">
              <a:buFont typeface="Courier New" pitchFamily="49" charset="0"/>
              <a:buChar char="o"/>
            </a:pPr>
            <a:r>
              <a:rPr lang="en-US" sz="2000" dirty="0" smtClean="0">
                <a:solidFill>
                  <a:schemeClr val="accent4">
                    <a:lumMod val="75000"/>
                  </a:schemeClr>
                </a:solidFill>
              </a:rPr>
              <a:t>The Intrapersonal (work ethic, flexibility, initiative)</a:t>
            </a:r>
          </a:p>
          <a:p>
            <a:pPr lvl="1"/>
            <a:endParaRPr lang="en-US" sz="2000" dirty="0" smtClean="0">
              <a:solidFill>
                <a:schemeClr val="accent4">
                  <a:lumMod val="75000"/>
                </a:schemeClr>
              </a:solidFill>
            </a:endParaRPr>
          </a:p>
          <a:p>
            <a:pPr marL="742950" lvl="1" indent="-285750">
              <a:buFont typeface="Courier New" pitchFamily="49" charset="0"/>
              <a:buChar char="o"/>
            </a:pPr>
            <a:r>
              <a:rPr lang="en-US" sz="2000" dirty="0" smtClean="0">
                <a:solidFill>
                  <a:schemeClr val="accent4">
                    <a:lumMod val="75000"/>
                  </a:schemeClr>
                </a:solidFill>
              </a:rPr>
              <a:t>The Interpersonal (teamwork, collaboration, leadership)</a:t>
            </a:r>
            <a:endParaRPr lang="en-US" sz="2000" dirty="0">
              <a:solidFill>
                <a:schemeClr val="accent4">
                  <a:lumMod val="75000"/>
                </a:schemeClr>
              </a:solidFill>
            </a:endParaRPr>
          </a:p>
          <a:p>
            <a:pPr lvl="1"/>
            <a:endParaRPr lang="en-US" dirty="0" smtClean="0">
              <a:solidFill>
                <a:schemeClr val="accent4">
                  <a:lumMod val="75000"/>
                </a:schemeClr>
              </a:solidFill>
            </a:endParaRPr>
          </a:p>
          <a:p>
            <a:pPr lvl="1"/>
            <a:endParaRPr lang="en-US" dirty="0" smtClean="0">
              <a:solidFill>
                <a:schemeClr val="accent4">
                  <a:lumMod val="75000"/>
                </a:schemeClr>
              </a:solidFill>
            </a:endParaRPr>
          </a:p>
          <a:p>
            <a:pPr lvl="1"/>
            <a:endParaRPr lang="en-US" dirty="0" smtClean="0">
              <a:solidFill>
                <a:schemeClr val="accent4">
                  <a:lumMod val="75000"/>
                </a:schemeClr>
              </a:solidFill>
            </a:endParaRPr>
          </a:p>
        </p:txBody>
      </p:sp>
    </p:spTree>
    <p:extLst>
      <p:ext uri="{BB962C8B-B14F-4D97-AF65-F5344CB8AC3E}">
        <p14:creationId xmlns:p14="http://schemas.microsoft.com/office/powerpoint/2010/main" val="1633050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fontAlgn="auto">
              <a:spcAft>
                <a:spcPts val="0"/>
              </a:spcAft>
              <a:defRPr/>
            </a:pPr>
            <a:r>
              <a:rPr lang="en-US" dirty="0" smtClean="0">
                <a:solidFill>
                  <a:schemeClr val="accent6">
                    <a:lumMod val="50000"/>
                  </a:schemeClr>
                </a:solidFill>
              </a:rPr>
              <a:t>The 21</a:t>
            </a:r>
            <a:r>
              <a:rPr lang="en-US" baseline="30000" dirty="0" smtClean="0">
                <a:solidFill>
                  <a:schemeClr val="accent6">
                    <a:lumMod val="50000"/>
                  </a:schemeClr>
                </a:solidFill>
              </a:rPr>
              <a:t>st</a:t>
            </a:r>
            <a:r>
              <a:rPr lang="en-US" dirty="0" smtClean="0">
                <a:solidFill>
                  <a:schemeClr val="accent6">
                    <a:lumMod val="50000"/>
                  </a:schemeClr>
                </a:solidFill>
              </a:rPr>
              <a:t> Century Museum/Library Shift</a:t>
            </a:r>
            <a:endParaRPr lang="en-US" dirty="0">
              <a:solidFill>
                <a:schemeClr val="accent6">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14600232"/>
              </p:ext>
            </p:extLst>
          </p:nvPr>
        </p:nvGraphicFramePr>
        <p:xfrm>
          <a:off x="1524000" y="1828800"/>
          <a:ext cx="6096000" cy="40690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20</a:t>
                      </a:r>
                      <a:r>
                        <a:rPr lang="en-US" baseline="30000" dirty="0" smtClean="0"/>
                        <a:t>th</a:t>
                      </a:r>
                      <a:r>
                        <a:rPr lang="en-US" dirty="0" smtClean="0"/>
                        <a:t> Century Museum/Library</a:t>
                      </a:r>
                      <a:endParaRPr lang="en-US" dirty="0"/>
                    </a:p>
                  </a:txBody>
                  <a:tcPr/>
                </a:tc>
                <a:tc>
                  <a:txBody>
                    <a:bodyPr/>
                    <a:lstStyle/>
                    <a:p>
                      <a:r>
                        <a:rPr lang="en-US" dirty="0" smtClean="0"/>
                        <a:t>21</a:t>
                      </a:r>
                      <a:r>
                        <a:rPr lang="en-US" baseline="30000" dirty="0" smtClean="0"/>
                        <a:t>st</a:t>
                      </a:r>
                      <a:r>
                        <a:rPr lang="en-US" dirty="0" smtClean="0"/>
                        <a:t> Century Museum/Library</a:t>
                      </a:r>
                      <a:endParaRPr lang="en-US" dirty="0"/>
                    </a:p>
                  </a:txBody>
                  <a:tcPr/>
                </a:tc>
              </a:tr>
              <a:tr h="370840">
                <a:tc>
                  <a:txBody>
                    <a:bodyPr/>
                    <a:lstStyle/>
                    <a:p>
                      <a:r>
                        <a:rPr lang="en-US" sz="1600" dirty="0" smtClean="0">
                          <a:solidFill>
                            <a:schemeClr val="accent6">
                              <a:lumMod val="50000"/>
                            </a:schemeClr>
                          </a:solidFill>
                        </a:rPr>
                        <a:t>Primarily</a:t>
                      </a:r>
                      <a:r>
                        <a:rPr lang="en-US" sz="1600" baseline="0" dirty="0" smtClean="0">
                          <a:solidFill>
                            <a:schemeClr val="accent6">
                              <a:lumMod val="50000"/>
                            </a:schemeClr>
                          </a:solidFill>
                        </a:rPr>
                        <a:t> content driven</a:t>
                      </a:r>
                      <a:endParaRPr lang="en-US" sz="1600" dirty="0">
                        <a:solidFill>
                          <a:schemeClr val="accent6">
                            <a:lumMod val="50000"/>
                          </a:schemeClr>
                        </a:solidFill>
                      </a:endParaRPr>
                    </a:p>
                  </a:txBody>
                  <a:tcPr>
                    <a:solidFill>
                      <a:schemeClr val="accent1">
                        <a:lumMod val="40000"/>
                        <a:lumOff val="60000"/>
                      </a:schemeClr>
                    </a:solidFill>
                  </a:tcPr>
                </a:tc>
                <a:tc>
                  <a:txBody>
                    <a:bodyPr/>
                    <a:lstStyle/>
                    <a:p>
                      <a:r>
                        <a:rPr lang="en-US" sz="1600" dirty="0" smtClean="0">
                          <a:solidFill>
                            <a:schemeClr val="accent6">
                              <a:lumMod val="50000"/>
                            </a:schemeClr>
                          </a:solidFill>
                        </a:rPr>
                        <a:t>Combination of audience and content driven</a:t>
                      </a:r>
                      <a:endParaRPr lang="en-US" sz="1600" dirty="0">
                        <a:solidFill>
                          <a:schemeClr val="accent6">
                            <a:lumMod val="50000"/>
                          </a:schemeClr>
                        </a:solidFill>
                      </a:endParaRPr>
                    </a:p>
                  </a:txBody>
                  <a:tcPr>
                    <a:solidFill>
                      <a:schemeClr val="accent1">
                        <a:lumMod val="40000"/>
                        <a:lumOff val="60000"/>
                      </a:schemeClr>
                    </a:solidFill>
                  </a:tcPr>
                </a:tc>
              </a:tr>
              <a:tr h="370840">
                <a:tc>
                  <a:txBody>
                    <a:bodyPr/>
                    <a:lstStyle/>
                    <a:p>
                      <a:r>
                        <a:rPr lang="en-US" sz="1600" dirty="0" smtClean="0">
                          <a:solidFill>
                            <a:schemeClr val="accent6">
                              <a:lumMod val="50000"/>
                            </a:schemeClr>
                          </a:solidFill>
                        </a:rPr>
                        <a:t>Mostly tangible</a:t>
                      </a:r>
                      <a:r>
                        <a:rPr lang="en-US" sz="1600" baseline="0" dirty="0" smtClean="0">
                          <a:solidFill>
                            <a:schemeClr val="accent6">
                              <a:lumMod val="50000"/>
                            </a:schemeClr>
                          </a:solidFill>
                        </a:rPr>
                        <a:t> objects</a:t>
                      </a:r>
                      <a:endParaRPr lang="en-US" sz="1600" dirty="0">
                        <a:solidFill>
                          <a:schemeClr val="accent6">
                            <a:lumMod val="50000"/>
                          </a:schemeClr>
                        </a:solidFill>
                      </a:endParaRPr>
                    </a:p>
                  </a:txBody>
                  <a:tcPr>
                    <a:solidFill>
                      <a:schemeClr val="accent1">
                        <a:lumMod val="40000"/>
                        <a:lumOff val="60000"/>
                      </a:schemeClr>
                    </a:solidFill>
                  </a:tcPr>
                </a:tc>
                <a:tc>
                  <a:txBody>
                    <a:bodyPr/>
                    <a:lstStyle/>
                    <a:p>
                      <a:r>
                        <a:rPr lang="en-US" sz="1600" dirty="0" smtClean="0">
                          <a:solidFill>
                            <a:schemeClr val="accent6">
                              <a:lumMod val="50000"/>
                            </a:schemeClr>
                          </a:solidFill>
                        </a:rPr>
                        <a:t>Tangible and digital</a:t>
                      </a:r>
                      <a:r>
                        <a:rPr lang="en-US" sz="1600" baseline="0" dirty="0" smtClean="0">
                          <a:solidFill>
                            <a:schemeClr val="accent6">
                              <a:lumMod val="50000"/>
                            </a:schemeClr>
                          </a:solidFill>
                        </a:rPr>
                        <a:t> objects</a:t>
                      </a:r>
                      <a:endParaRPr lang="en-US" sz="1600" dirty="0">
                        <a:solidFill>
                          <a:schemeClr val="accent6">
                            <a:lumMod val="50000"/>
                          </a:schemeClr>
                        </a:solidFill>
                      </a:endParaRPr>
                    </a:p>
                  </a:txBody>
                  <a:tcPr>
                    <a:solidFill>
                      <a:schemeClr val="accent1">
                        <a:lumMod val="40000"/>
                        <a:lumOff val="60000"/>
                      </a:schemeClr>
                    </a:solidFill>
                  </a:tcPr>
                </a:tc>
              </a:tr>
              <a:tr h="370840">
                <a:tc>
                  <a:txBody>
                    <a:bodyPr/>
                    <a:lstStyle/>
                    <a:p>
                      <a:r>
                        <a:rPr lang="en-US" sz="1600" dirty="0" smtClean="0">
                          <a:solidFill>
                            <a:schemeClr val="accent6">
                              <a:lumMod val="50000"/>
                            </a:schemeClr>
                          </a:solidFill>
                        </a:rPr>
                        <a:t>One-way</a:t>
                      </a:r>
                      <a:endParaRPr lang="en-US" sz="1600" dirty="0">
                        <a:solidFill>
                          <a:schemeClr val="accent6">
                            <a:lumMod val="50000"/>
                          </a:schemeClr>
                        </a:solidFill>
                      </a:endParaRPr>
                    </a:p>
                  </a:txBody>
                  <a:tcPr>
                    <a:solidFill>
                      <a:schemeClr val="accent1">
                        <a:lumMod val="40000"/>
                        <a:lumOff val="60000"/>
                      </a:schemeClr>
                    </a:solidFill>
                  </a:tcPr>
                </a:tc>
                <a:tc>
                  <a:txBody>
                    <a:bodyPr/>
                    <a:lstStyle/>
                    <a:p>
                      <a:r>
                        <a:rPr lang="en-US" sz="1600" dirty="0" smtClean="0">
                          <a:solidFill>
                            <a:schemeClr val="accent6">
                              <a:lumMod val="50000"/>
                            </a:schemeClr>
                          </a:solidFill>
                        </a:rPr>
                        <a:t>Multi-directional</a:t>
                      </a:r>
                      <a:endParaRPr lang="en-US" sz="1600" dirty="0">
                        <a:solidFill>
                          <a:schemeClr val="accent6">
                            <a:lumMod val="50000"/>
                          </a:schemeClr>
                        </a:solidFill>
                      </a:endParaRPr>
                    </a:p>
                  </a:txBody>
                  <a:tcPr>
                    <a:solidFill>
                      <a:schemeClr val="accent1">
                        <a:lumMod val="40000"/>
                        <a:lumOff val="60000"/>
                      </a:schemeClr>
                    </a:solidFill>
                  </a:tcPr>
                </a:tc>
              </a:tr>
              <a:tr h="370840">
                <a:tc>
                  <a:txBody>
                    <a:bodyPr/>
                    <a:lstStyle/>
                    <a:p>
                      <a:r>
                        <a:rPr lang="en-US" sz="1600" dirty="0" smtClean="0">
                          <a:solidFill>
                            <a:schemeClr val="accent6">
                              <a:lumMod val="50000"/>
                            </a:schemeClr>
                          </a:solidFill>
                        </a:rPr>
                        <a:t>Focus</a:t>
                      </a:r>
                      <a:r>
                        <a:rPr lang="en-US" sz="1600" baseline="0" dirty="0" smtClean="0">
                          <a:solidFill>
                            <a:schemeClr val="accent6">
                              <a:lumMod val="50000"/>
                            </a:schemeClr>
                          </a:solidFill>
                        </a:rPr>
                        <a:t> on presentation and display</a:t>
                      </a:r>
                      <a:endParaRPr lang="en-US" sz="1600" dirty="0">
                        <a:solidFill>
                          <a:schemeClr val="accent6">
                            <a:lumMod val="50000"/>
                          </a:schemeClr>
                        </a:solidFill>
                      </a:endParaRPr>
                    </a:p>
                  </a:txBody>
                  <a:tcPr>
                    <a:solidFill>
                      <a:schemeClr val="accent1">
                        <a:lumMod val="40000"/>
                        <a:lumOff val="60000"/>
                      </a:schemeClr>
                    </a:solidFill>
                  </a:tcPr>
                </a:tc>
                <a:tc>
                  <a:txBody>
                    <a:bodyPr/>
                    <a:lstStyle/>
                    <a:p>
                      <a:r>
                        <a:rPr lang="en-US" sz="1600" dirty="0" smtClean="0">
                          <a:solidFill>
                            <a:schemeClr val="accent6">
                              <a:lumMod val="50000"/>
                            </a:schemeClr>
                          </a:solidFill>
                        </a:rPr>
                        <a:t>Focus on audience engagement, experiences</a:t>
                      </a:r>
                      <a:endParaRPr lang="en-US" sz="1600" dirty="0">
                        <a:solidFill>
                          <a:schemeClr val="accent6">
                            <a:lumMod val="50000"/>
                          </a:schemeClr>
                        </a:solidFill>
                      </a:endParaRPr>
                    </a:p>
                  </a:txBody>
                  <a:tcPr>
                    <a:solidFill>
                      <a:schemeClr val="accent1">
                        <a:lumMod val="40000"/>
                        <a:lumOff val="60000"/>
                      </a:schemeClr>
                    </a:solidFill>
                  </a:tcPr>
                </a:tc>
              </a:tr>
              <a:tr h="370840">
                <a:tc>
                  <a:txBody>
                    <a:bodyPr/>
                    <a:lstStyle/>
                    <a:p>
                      <a:r>
                        <a:rPr lang="en-US" sz="1600" dirty="0" smtClean="0">
                          <a:solidFill>
                            <a:schemeClr val="accent6">
                              <a:lumMod val="50000"/>
                            </a:schemeClr>
                          </a:solidFill>
                        </a:rPr>
                        <a:t>Acts independently</a:t>
                      </a:r>
                      <a:endParaRPr lang="en-US" sz="1600" dirty="0">
                        <a:solidFill>
                          <a:schemeClr val="accent6">
                            <a:lumMod val="50000"/>
                          </a:schemeClr>
                        </a:solidFill>
                      </a:endParaRPr>
                    </a:p>
                  </a:txBody>
                  <a:tcPr>
                    <a:solidFill>
                      <a:schemeClr val="accent1">
                        <a:lumMod val="40000"/>
                        <a:lumOff val="60000"/>
                      </a:schemeClr>
                    </a:solidFill>
                  </a:tcPr>
                </a:tc>
                <a:tc>
                  <a:txBody>
                    <a:bodyPr/>
                    <a:lstStyle/>
                    <a:p>
                      <a:r>
                        <a:rPr lang="en-US" sz="1600" dirty="0" smtClean="0">
                          <a:solidFill>
                            <a:schemeClr val="accent6">
                              <a:lumMod val="50000"/>
                            </a:schemeClr>
                          </a:solidFill>
                        </a:rPr>
                        <a:t>Acts in highly collaborative partnerships</a:t>
                      </a:r>
                      <a:endParaRPr lang="en-US" sz="1600" dirty="0">
                        <a:solidFill>
                          <a:schemeClr val="accent6">
                            <a:lumMod val="50000"/>
                          </a:schemeClr>
                        </a:solidFill>
                      </a:endParaRPr>
                    </a:p>
                  </a:txBody>
                  <a:tcPr>
                    <a:solidFill>
                      <a:schemeClr val="accent1">
                        <a:lumMod val="40000"/>
                        <a:lumOff val="60000"/>
                      </a:schemeClr>
                    </a:solidFill>
                  </a:tcPr>
                </a:tc>
              </a:tr>
              <a:tr h="370840">
                <a:tc>
                  <a:txBody>
                    <a:bodyPr/>
                    <a:lstStyle/>
                    <a:p>
                      <a:r>
                        <a:rPr lang="en-US" sz="1600" dirty="0" smtClean="0">
                          <a:solidFill>
                            <a:schemeClr val="accent6">
                              <a:lumMod val="50000"/>
                            </a:schemeClr>
                          </a:solidFill>
                        </a:rPr>
                        <a:t>Located in community</a:t>
                      </a:r>
                      <a:endParaRPr lang="en-US" sz="1600" dirty="0">
                        <a:solidFill>
                          <a:schemeClr val="accent6">
                            <a:lumMod val="50000"/>
                          </a:schemeClr>
                        </a:solidFill>
                      </a:endParaRPr>
                    </a:p>
                  </a:txBody>
                  <a:tcPr>
                    <a:solidFill>
                      <a:schemeClr val="accent1">
                        <a:lumMod val="40000"/>
                        <a:lumOff val="60000"/>
                      </a:schemeClr>
                    </a:solidFill>
                  </a:tcPr>
                </a:tc>
                <a:tc>
                  <a:txBody>
                    <a:bodyPr/>
                    <a:lstStyle/>
                    <a:p>
                      <a:r>
                        <a:rPr lang="en-US" sz="1600" dirty="0" smtClean="0">
                          <a:solidFill>
                            <a:schemeClr val="accent6">
                              <a:lumMod val="50000"/>
                            </a:schemeClr>
                          </a:solidFill>
                        </a:rPr>
                        <a:t>Embedded in community</a:t>
                      </a:r>
                      <a:endParaRPr lang="en-US" sz="1600" dirty="0">
                        <a:solidFill>
                          <a:schemeClr val="accent6">
                            <a:lumMod val="50000"/>
                          </a:schemeClr>
                        </a:solidFill>
                      </a:endParaRPr>
                    </a:p>
                  </a:txBody>
                  <a:tcPr>
                    <a:solidFill>
                      <a:schemeClr val="accent1">
                        <a:lumMod val="40000"/>
                        <a:lumOff val="60000"/>
                      </a:schemeClr>
                    </a:solidFill>
                  </a:tcPr>
                </a:tc>
              </a:tr>
              <a:tr h="370840">
                <a:tc>
                  <a:txBody>
                    <a:bodyPr/>
                    <a:lstStyle/>
                    <a:p>
                      <a:r>
                        <a:rPr lang="en-US" sz="1600" dirty="0" smtClean="0">
                          <a:solidFill>
                            <a:schemeClr val="accent6">
                              <a:lumMod val="50000"/>
                            </a:schemeClr>
                          </a:solidFill>
                        </a:rPr>
                        <a:t>Learning outcomes assumed, implied</a:t>
                      </a:r>
                      <a:endParaRPr lang="en-US" sz="1600" dirty="0">
                        <a:solidFill>
                          <a:schemeClr val="accent6">
                            <a:lumMod val="50000"/>
                          </a:schemeClr>
                        </a:solidFill>
                      </a:endParaRPr>
                    </a:p>
                  </a:txBody>
                  <a:tcPr>
                    <a:solidFill>
                      <a:schemeClr val="accent1">
                        <a:lumMod val="40000"/>
                        <a:lumOff val="60000"/>
                      </a:schemeClr>
                    </a:solidFill>
                  </a:tcPr>
                </a:tc>
                <a:tc>
                  <a:txBody>
                    <a:bodyPr/>
                    <a:lstStyle/>
                    <a:p>
                      <a:r>
                        <a:rPr lang="en-US" sz="1600" dirty="0" smtClean="0">
                          <a:solidFill>
                            <a:schemeClr val="accent6">
                              <a:lumMod val="50000"/>
                            </a:schemeClr>
                          </a:solidFill>
                        </a:rPr>
                        <a:t>Learning outcomes</a:t>
                      </a:r>
                      <a:r>
                        <a:rPr lang="en-US" sz="1600" baseline="0" dirty="0" smtClean="0">
                          <a:solidFill>
                            <a:schemeClr val="accent6">
                              <a:lumMod val="50000"/>
                            </a:schemeClr>
                          </a:solidFill>
                        </a:rPr>
                        <a:t> purposeful</a:t>
                      </a:r>
                      <a:endParaRPr lang="en-US" sz="1600" dirty="0">
                        <a:solidFill>
                          <a:schemeClr val="accent6">
                            <a:lumMod val="50000"/>
                          </a:schemeClr>
                        </a:solidFill>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1841682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419599"/>
          </a:xfrm>
        </p:spPr>
        <p:txBody>
          <a:bodyPr/>
          <a:lstStyle/>
          <a:p>
            <a:pPr marL="0" indent="0">
              <a:buNone/>
            </a:pPr>
            <a:r>
              <a:rPr lang="en-US" dirty="0" smtClean="0">
                <a:solidFill>
                  <a:schemeClr val="accent4">
                    <a:lumMod val="75000"/>
                  </a:schemeClr>
                </a:solidFill>
              </a:rPr>
              <a:t>“All libraries and museums—and the people they serve—stand to benefit from becoming more intentional and purposeful about accommodating the lifelong learning needs of people in the 21</a:t>
            </a:r>
            <a:r>
              <a:rPr lang="en-US" baseline="30000" dirty="0" smtClean="0">
                <a:solidFill>
                  <a:schemeClr val="accent4">
                    <a:lumMod val="75000"/>
                  </a:schemeClr>
                </a:solidFill>
              </a:rPr>
              <a:t>st</a:t>
            </a:r>
            <a:r>
              <a:rPr lang="en-US" dirty="0" smtClean="0">
                <a:solidFill>
                  <a:schemeClr val="accent4">
                    <a:lumMod val="75000"/>
                  </a:schemeClr>
                </a:solidFill>
              </a:rPr>
              <a:t> century, and doing this work collaboratively in alignment with community needs.”</a:t>
            </a:r>
          </a:p>
          <a:p>
            <a:pPr marL="0" indent="0">
              <a:buNone/>
            </a:pPr>
            <a:endParaRPr lang="en-US" sz="3000" dirty="0" smtClean="0">
              <a:solidFill>
                <a:schemeClr val="accent4">
                  <a:lumMod val="75000"/>
                </a:schemeClr>
              </a:solidFill>
            </a:endParaRPr>
          </a:p>
          <a:p>
            <a:pPr marL="0" indent="0">
              <a:buNone/>
            </a:pPr>
            <a:r>
              <a:rPr lang="en-US" sz="1800" dirty="0" smtClean="0">
                <a:solidFill>
                  <a:schemeClr val="tx2">
                    <a:lumMod val="75000"/>
                    <a:lumOff val="25000"/>
                  </a:schemeClr>
                </a:solidFill>
              </a:rPr>
              <a:t>From </a:t>
            </a:r>
            <a:r>
              <a:rPr lang="en-US" sz="1800" i="1" dirty="0" smtClean="0">
                <a:solidFill>
                  <a:schemeClr val="tx2">
                    <a:lumMod val="75000"/>
                    <a:lumOff val="25000"/>
                  </a:schemeClr>
                </a:solidFill>
              </a:rPr>
              <a:t>Libraries, Museums, and 21</a:t>
            </a:r>
            <a:r>
              <a:rPr lang="en-US" sz="1800" i="1" baseline="30000" dirty="0" smtClean="0">
                <a:solidFill>
                  <a:schemeClr val="tx2">
                    <a:lumMod val="75000"/>
                    <a:lumOff val="25000"/>
                  </a:schemeClr>
                </a:solidFill>
              </a:rPr>
              <a:t>st</a:t>
            </a:r>
            <a:r>
              <a:rPr lang="en-US" sz="1800" i="1" dirty="0" smtClean="0">
                <a:solidFill>
                  <a:schemeClr val="tx2">
                    <a:lumMod val="75000"/>
                    <a:lumOff val="25000"/>
                  </a:schemeClr>
                </a:solidFill>
              </a:rPr>
              <a:t> Century Skills,</a:t>
            </a:r>
            <a:r>
              <a:rPr lang="en-US" sz="1800" dirty="0" smtClean="0">
                <a:solidFill>
                  <a:schemeClr val="tx2">
                    <a:lumMod val="75000"/>
                    <a:lumOff val="25000"/>
                  </a:schemeClr>
                </a:solidFill>
              </a:rPr>
              <a:t> IMLS (2009), pp. 7</a:t>
            </a:r>
            <a:r>
              <a:rPr lang="en-US" sz="2400" dirty="0"/>
              <a:t/>
            </a:r>
            <a:br>
              <a:rPr lang="en-US" sz="2400" dirty="0"/>
            </a:br>
            <a:endParaRPr lang="en-US" sz="2400" dirty="0"/>
          </a:p>
        </p:txBody>
      </p:sp>
    </p:spTree>
    <p:extLst>
      <p:ext uri="{BB962C8B-B14F-4D97-AF65-F5344CB8AC3E}">
        <p14:creationId xmlns:p14="http://schemas.microsoft.com/office/powerpoint/2010/main" val="924868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2514600"/>
            <a:ext cx="8229600" cy="1828800"/>
          </a:xfrm>
        </p:spPr>
        <p:txBody>
          <a:bodyPr/>
          <a:lstStyle/>
          <a:p>
            <a:pPr algn="ctr" eaLnBrk="1" hangingPunct="1">
              <a:buFont typeface="Arial" charset="0"/>
              <a:buNone/>
            </a:pPr>
            <a:r>
              <a:rPr lang="en-US" sz="4800" b="1" dirty="0" smtClean="0">
                <a:solidFill>
                  <a:schemeClr val="accent6">
                    <a:lumMod val="50000"/>
                  </a:schemeClr>
                </a:solidFill>
              </a:rPr>
              <a:t>Where can I find more information about 21</a:t>
            </a:r>
            <a:r>
              <a:rPr lang="en-US" sz="4800" b="1" baseline="30000" dirty="0" smtClean="0">
                <a:solidFill>
                  <a:schemeClr val="accent6">
                    <a:lumMod val="50000"/>
                  </a:schemeClr>
                </a:solidFill>
              </a:rPr>
              <a:t>st</a:t>
            </a:r>
            <a:r>
              <a:rPr lang="en-US" sz="4800" b="1" dirty="0" smtClean="0">
                <a:solidFill>
                  <a:schemeClr val="accent6">
                    <a:lumMod val="50000"/>
                  </a:schemeClr>
                </a:solidFill>
              </a:rPr>
              <a:t> Century Skills?</a:t>
            </a:r>
          </a:p>
        </p:txBody>
      </p:sp>
    </p:spTree>
    <p:extLst>
      <p:ext uri="{BB962C8B-B14F-4D97-AF65-F5344CB8AC3E}">
        <p14:creationId xmlns:p14="http://schemas.microsoft.com/office/powerpoint/2010/main" val="2614574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18458"/>
            <a:ext cx="8229600" cy="1143000"/>
          </a:xfrm>
        </p:spPr>
        <p:txBody>
          <a:bodyPr>
            <a:normAutofit fontScale="90000"/>
          </a:bodyPr>
          <a:lstStyle/>
          <a:p>
            <a:r>
              <a:rPr lang="en-US" sz="4000" dirty="0" smtClean="0">
                <a:solidFill>
                  <a:schemeClr val="accent6">
                    <a:lumMod val="50000"/>
                  </a:schemeClr>
                </a:solidFill>
              </a:rPr>
              <a:t>IMLS Resources</a:t>
            </a:r>
            <a:r>
              <a:rPr lang="en-US" dirty="0" smtClean="0"/>
              <a:t/>
            </a:r>
            <a:br>
              <a:rPr lang="en-US" dirty="0" smtClean="0"/>
            </a:br>
            <a:endParaRPr lang="en-US" dirty="0" smtClean="0"/>
          </a:p>
        </p:txBody>
      </p:sp>
      <p:pic>
        <p:nvPicPr>
          <p:cNvPr id="10244" name="Picture 5"/>
          <p:cNvPicPr>
            <a:picLocks noChangeAspect="1" noChangeArrowheads="1"/>
          </p:cNvPicPr>
          <p:nvPr/>
        </p:nvPicPr>
        <p:blipFill>
          <a:blip r:embed="rId3" cstate="print"/>
          <a:srcRect/>
          <a:stretch>
            <a:fillRect/>
          </a:stretch>
        </p:blipFill>
        <p:spPr bwMode="auto">
          <a:xfrm>
            <a:off x="903333" y="1738256"/>
            <a:ext cx="1449751" cy="1872595"/>
          </a:xfrm>
          <a:prstGeom prst="rect">
            <a:avLst/>
          </a:prstGeom>
          <a:noFill/>
          <a:ln w="9525">
            <a:solidFill>
              <a:schemeClr val="accent1"/>
            </a:solid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590" y="3788899"/>
            <a:ext cx="1604102" cy="2069292"/>
          </a:xfrm>
          <a:prstGeom prst="rect">
            <a:avLst/>
          </a:prstGeom>
        </p:spPr>
      </p:pic>
      <p:sp>
        <p:nvSpPr>
          <p:cNvPr id="4" name="Rectangle 3"/>
          <p:cNvSpPr/>
          <p:nvPr/>
        </p:nvSpPr>
        <p:spPr>
          <a:xfrm>
            <a:off x="3581400" y="543831"/>
            <a:ext cx="5334000" cy="738664"/>
          </a:xfrm>
          <a:prstGeom prst="rect">
            <a:avLst/>
          </a:prstGeom>
        </p:spPr>
        <p:txBody>
          <a:bodyPr wrap="square">
            <a:spAutoFit/>
          </a:bodyPr>
          <a:lstStyle/>
          <a:p>
            <a:pPr algn="ctr"/>
            <a:r>
              <a:rPr lang="en-US" sz="2000" dirty="0" smtClean="0">
                <a:solidFill>
                  <a:schemeClr val="accent1">
                    <a:lumMod val="60000"/>
                    <a:lumOff val="40000"/>
                  </a:schemeClr>
                </a:solidFill>
                <a:latin typeface="Calibri" pitchFamily="34" charset="0"/>
                <a:cs typeface="Calibri" pitchFamily="34" charset="0"/>
                <a:hlinkClick r:id="rId5"/>
              </a:rPr>
              <a:t>http</a:t>
            </a:r>
            <a:r>
              <a:rPr lang="en-US" sz="2000" dirty="0">
                <a:solidFill>
                  <a:schemeClr val="accent1">
                    <a:lumMod val="60000"/>
                    <a:lumOff val="40000"/>
                  </a:schemeClr>
                </a:solidFill>
                <a:latin typeface="Calibri" pitchFamily="34" charset="0"/>
                <a:cs typeface="Calibri" pitchFamily="34" charset="0"/>
                <a:hlinkClick r:id="rId5"/>
              </a:rPr>
              <a:t>://</a:t>
            </a:r>
            <a:r>
              <a:rPr lang="en-US" sz="2000" dirty="0" smtClean="0">
                <a:solidFill>
                  <a:schemeClr val="accent1">
                    <a:lumMod val="60000"/>
                    <a:lumOff val="40000"/>
                  </a:schemeClr>
                </a:solidFill>
                <a:latin typeface="Calibri" pitchFamily="34" charset="0"/>
                <a:cs typeface="Calibri" pitchFamily="34" charset="0"/>
                <a:hlinkClick r:id="rId5"/>
              </a:rPr>
              <a:t>www.imls.gov/21stCenturySkills</a:t>
            </a:r>
            <a:r>
              <a:rPr lang="en-US" sz="2400" dirty="0" smtClean="0">
                <a:solidFill>
                  <a:schemeClr val="accent1">
                    <a:lumMod val="60000"/>
                    <a:lumOff val="40000"/>
                  </a:schemeClr>
                </a:solidFill>
                <a:latin typeface="Calibri" pitchFamily="34" charset="0"/>
                <a:cs typeface="Calibri" pitchFamily="34" charset="0"/>
              </a:rPr>
              <a:t>	</a:t>
            </a:r>
          </a:p>
          <a:p>
            <a:endParaRPr lang="en-US" dirty="0"/>
          </a:p>
        </p:txBody>
      </p:sp>
      <p:pic>
        <p:nvPicPr>
          <p:cNvPr id="9" name="Picture 4"/>
          <p:cNvPicPr>
            <a:picLocks noChangeAspect="1" noChangeArrowheads="1"/>
          </p:cNvPicPr>
          <p:nvPr/>
        </p:nvPicPr>
        <p:blipFill>
          <a:blip r:embed="rId6" cstate="print"/>
          <a:srcRect/>
          <a:stretch>
            <a:fillRect/>
          </a:stretch>
        </p:blipFill>
        <p:spPr bwMode="auto">
          <a:xfrm>
            <a:off x="2001815" y="2774239"/>
            <a:ext cx="1468771" cy="1673225"/>
          </a:xfrm>
          <a:prstGeom prst="rect">
            <a:avLst/>
          </a:prstGeom>
          <a:noFill/>
          <a:ln w="9525">
            <a:solidFill>
              <a:schemeClr val="accent1"/>
            </a:solidFill>
            <a:miter lim="800000"/>
            <a:headEnd/>
            <a:tailEnd/>
          </a:ln>
        </p:spPr>
      </p:pic>
      <p:sp>
        <p:nvSpPr>
          <p:cNvPr id="5" name="TextBox 4"/>
          <p:cNvSpPr txBox="1"/>
          <p:nvPr/>
        </p:nvSpPr>
        <p:spPr>
          <a:xfrm>
            <a:off x="3962400" y="1292020"/>
            <a:ext cx="4800600" cy="5016758"/>
          </a:xfrm>
          <a:prstGeom prst="rect">
            <a:avLst/>
          </a:prstGeom>
          <a:noFill/>
        </p:spPr>
        <p:txBody>
          <a:bodyPr wrap="square" rtlCol="0">
            <a:spAutoFit/>
          </a:bodyPr>
          <a:lstStyle/>
          <a:p>
            <a:pPr marL="285750" indent="-285750">
              <a:buFont typeface="Arial" pitchFamily="34" charset="0"/>
              <a:buChar char="•"/>
            </a:pPr>
            <a:r>
              <a:rPr lang="en-US" sz="2000" i="1" dirty="0" smtClean="0">
                <a:solidFill>
                  <a:schemeClr val="accent4">
                    <a:lumMod val="75000"/>
                  </a:schemeClr>
                </a:solidFill>
                <a:latin typeface="Calibri" pitchFamily="34" charset="0"/>
                <a:cs typeface="Calibri" pitchFamily="34" charset="0"/>
              </a:rPr>
              <a:t>Museums, Libraries and 21</a:t>
            </a:r>
            <a:r>
              <a:rPr lang="en-US" sz="2000" i="1" baseline="30000" dirty="0" smtClean="0">
                <a:solidFill>
                  <a:schemeClr val="accent4">
                    <a:lumMod val="75000"/>
                  </a:schemeClr>
                </a:solidFill>
                <a:latin typeface="Calibri" pitchFamily="34" charset="0"/>
                <a:cs typeface="Calibri" pitchFamily="34" charset="0"/>
              </a:rPr>
              <a:t>st</a:t>
            </a:r>
            <a:r>
              <a:rPr lang="en-US" sz="2000" i="1" dirty="0" smtClean="0">
                <a:solidFill>
                  <a:schemeClr val="accent4">
                    <a:lumMod val="75000"/>
                  </a:schemeClr>
                </a:solidFill>
                <a:latin typeface="Calibri" pitchFamily="34" charset="0"/>
                <a:cs typeface="Calibri" pitchFamily="34" charset="0"/>
              </a:rPr>
              <a:t> Century Skills </a:t>
            </a:r>
            <a:r>
              <a:rPr lang="en-US" sz="2000" b="1" dirty="0" smtClean="0">
                <a:solidFill>
                  <a:schemeClr val="accent4">
                    <a:lumMod val="75000"/>
                  </a:schemeClr>
                </a:solidFill>
                <a:latin typeface="Calibri" pitchFamily="34" charset="0"/>
                <a:cs typeface="Calibri" pitchFamily="34" charset="0"/>
              </a:rPr>
              <a:t>publication</a:t>
            </a:r>
          </a:p>
          <a:p>
            <a:pPr marL="285750" indent="-285750">
              <a:buFont typeface="Arial" pitchFamily="34" charset="0"/>
              <a:buChar char="•"/>
            </a:pPr>
            <a:endParaRPr lang="en-US" sz="2000" b="1" dirty="0" smtClean="0">
              <a:solidFill>
                <a:schemeClr val="accent4">
                  <a:lumMod val="75000"/>
                </a:schemeClr>
              </a:solidFill>
              <a:latin typeface="Calibri" pitchFamily="34" charset="0"/>
              <a:cs typeface="Calibri" pitchFamily="34" charset="0"/>
            </a:endParaRPr>
          </a:p>
          <a:p>
            <a:pPr marL="285750" indent="-285750">
              <a:buFont typeface="Arial" pitchFamily="34" charset="0"/>
              <a:buChar char="•"/>
            </a:pPr>
            <a:r>
              <a:rPr lang="en-US" sz="2000" dirty="0" smtClean="0">
                <a:solidFill>
                  <a:schemeClr val="accent4">
                    <a:lumMod val="75000"/>
                  </a:schemeClr>
                </a:solidFill>
                <a:latin typeface="Calibri" pitchFamily="34" charset="0"/>
                <a:cs typeface="Calibri" pitchFamily="34" charset="0"/>
              </a:rPr>
              <a:t>21</a:t>
            </a:r>
            <a:r>
              <a:rPr lang="en-US" sz="2000" baseline="30000" dirty="0" smtClean="0">
                <a:solidFill>
                  <a:schemeClr val="accent4">
                    <a:lumMod val="75000"/>
                  </a:schemeClr>
                </a:solidFill>
                <a:latin typeface="Calibri" pitchFamily="34" charset="0"/>
                <a:cs typeface="Calibri" pitchFamily="34" charset="0"/>
              </a:rPr>
              <a:t>st</a:t>
            </a:r>
            <a:r>
              <a:rPr lang="en-US" sz="2000" dirty="0" smtClean="0">
                <a:solidFill>
                  <a:schemeClr val="accent4">
                    <a:lumMod val="75000"/>
                  </a:schemeClr>
                </a:solidFill>
                <a:latin typeface="Calibri" pitchFamily="34" charset="0"/>
                <a:cs typeface="Calibri" pitchFamily="34" charset="0"/>
              </a:rPr>
              <a:t> century skills </a:t>
            </a:r>
            <a:r>
              <a:rPr lang="en-US" sz="2000" b="1" dirty="0" smtClean="0">
                <a:solidFill>
                  <a:schemeClr val="accent4">
                    <a:lumMod val="75000"/>
                  </a:schemeClr>
                </a:solidFill>
                <a:latin typeface="Calibri" pitchFamily="34" charset="0"/>
                <a:cs typeface="Calibri" pitchFamily="34" charset="0"/>
              </a:rPr>
              <a:t>podcast</a:t>
            </a:r>
          </a:p>
          <a:p>
            <a:pPr marL="285750" indent="-285750">
              <a:buFont typeface="Arial" pitchFamily="34" charset="0"/>
              <a:buChar char="•"/>
            </a:pPr>
            <a:endParaRPr lang="en-US" sz="2000" b="1" dirty="0" smtClean="0">
              <a:solidFill>
                <a:schemeClr val="accent4">
                  <a:lumMod val="75000"/>
                </a:schemeClr>
              </a:solidFill>
              <a:latin typeface="Calibri" pitchFamily="34" charset="0"/>
              <a:cs typeface="Calibri" pitchFamily="34" charset="0"/>
            </a:endParaRPr>
          </a:p>
          <a:p>
            <a:pPr marL="285750" indent="-285750">
              <a:buFont typeface="Arial" pitchFamily="34" charset="0"/>
              <a:buChar char="•"/>
            </a:pPr>
            <a:r>
              <a:rPr lang="en-US" sz="2000" dirty="0" smtClean="0">
                <a:solidFill>
                  <a:schemeClr val="accent4">
                    <a:lumMod val="75000"/>
                  </a:schemeClr>
                </a:solidFill>
                <a:latin typeface="Calibri" pitchFamily="34" charset="0"/>
                <a:cs typeface="Calibri" pitchFamily="34" charset="0"/>
              </a:rPr>
              <a:t>Community </a:t>
            </a:r>
            <a:r>
              <a:rPr lang="en-US" sz="2000" b="1" dirty="0" smtClean="0">
                <a:solidFill>
                  <a:schemeClr val="accent4">
                    <a:lumMod val="75000"/>
                  </a:schemeClr>
                </a:solidFill>
                <a:latin typeface="Calibri" pitchFamily="34" charset="0"/>
                <a:cs typeface="Calibri" pitchFamily="34" charset="0"/>
              </a:rPr>
              <a:t>workshop toolkit</a:t>
            </a:r>
          </a:p>
          <a:p>
            <a:pPr marL="285750" indent="-285750">
              <a:buFont typeface="Arial" pitchFamily="34" charset="0"/>
              <a:buChar char="•"/>
            </a:pPr>
            <a:endParaRPr lang="en-US" sz="2000" b="1" dirty="0" smtClean="0">
              <a:solidFill>
                <a:schemeClr val="accent4">
                  <a:lumMod val="75000"/>
                </a:schemeClr>
              </a:solidFill>
              <a:latin typeface="Calibri" pitchFamily="34" charset="0"/>
              <a:cs typeface="Calibri" pitchFamily="34" charset="0"/>
            </a:endParaRPr>
          </a:p>
          <a:p>
            <a:pPr marL="285750" indent="-285750">
              <a:buFont typeface="Arial" pitchFamily="34" charset="0"/>
              <a:buChar char="•"/>
            </a:pPr>
            <a:r>
              <a:rPr lang="en-US" sz="2000" b="1" dirty="0" smtClean="0">
                <a:solidFill>
                  <a:schemeClr val="accent4">
                    <a:lumMod val="75000"/>
                  </a:schemeClr>
                </a:solidFill>
                <a:latin typeface="Calibri" pitchFamily="34" charset="0"/>
                <a:cs typeface="Calibri" pitchFamily="34" charset="0"/>
              </a:rPr>
              <a:t>Self-assessment</a:t>
            </a:r>
            <a:r>
              <a:rPr lang="en-US" sz="2000" dirty="0" smtClean="0">
                <a:solidFill>
                  <a:schemeClr val="accent4">
                    <a:lumMod val="75000"/>
                  </a:schemeClr>
                </a:solidFill>
                <a:latin typeface="Calibri" pitchFamily="34" charset="0"/>
                <a:cs typeface="Calibri" pitchFamily="34" charset="0"/>
              </a:rPr>
              <a:t> tool</a:t>
            </a:r>
          </a:p>
          <a:p>
            <a:pPr marL="285750" indent="-285750">
              <a:buFont typeface="Arial" pitchFamily="34" charset="0"/>
              <a:buChar char="•"/>
            </a:pPr>
            <a:endParaRPr lang="en-US" sz="2000" dirty="0" smtClean="0">
              <a:solidFill>
                <a:schemeClr val="accent4">
                  <a:lumMod val="75000"/>
                </a:schemeClr>
              </a:solidFill>
              <a:latin typeface="Calibri" pitchFamily="34" charset="0"/>
              <a:cs typeface="Calibri" pitchFamily="34" charset="0"/>
            </a:endParaRPr>
          </a:p>
          <a:p>
            <a:pPr marL="285750" indent="-285750">
              <a:buFont typeface="Arial" pitchFamily="34" charset="0"/>
              <a:buChar char="•"/>
            </a:pPr>
            <a:r>
              <a:rPr lang="en-US" sz="2000" dirty="0" smtClean="0">
                <a:solidFill>
                  <a:schemeClr val="accent4">
                    <a:lumMod val="75000"/>
                  </a:schemeClr>
                </a:solidFill>
                <a:latin typeface="Calibri" pitchFamily="34" charset="0"/>
                <a:cs typeface="Calibri" pitchFamily="34" charset="0"/>
              </a:rPr>
              <a:t>Community </a:t>
            </a:r>
            <a:r>
              <a:rPr lang="en-US" sz="2000" b="1" dirty="0" smtClean="0">
                <a:solidFill>
                  <a:schemeClr val="accent4">
                    <a:lumMod val="75000"/>
                  </a:schemeClr>
                </a:solidFill>
                <a:latin typeface="Calibri" pitchFamily="34" charset="0"/>
                <a:cs typeface="Calibri" pitchFamily="34" charset="0"/>
              </a:rPr>
              <a:t>learning scan</a:t>
            </a:r>
          </a:p>
          <a:p>
            <a:pPr marL="285750" indent="-285750">
              <a:buFont typeface="Arial" pitchFamily="34" charset="0"/>
              <a:buChar char="•"/>
            </a:pPr>
            <a:endParaRPr lang="en-US" sz="2000" b="1" dirty="0" smtClean="0">
              <a:solidFill>
                <a:schemeClr val="accent4">
                  <a:lumMod val="75000"/>
                </a:schemeClr>
              </a:solidFill>
              <a:latin typeface="Calibri" pitchFamily="34" charset="0"/>
              <a:cs typeface="Calibri" pitchFamily="34" charset="0"/>
            </a:endParaRPr>
          </a:p>
          <a:p>
            <a:pPr marL="285750" indent="-285750">
              <a:buFont typeface="Arial" pitchFamily="34" charset="0"/>
              <a:buChar char="•"/>
            </a:pPr>
            <a:r>
              <a:rPr lang="en-US" sz="2000" dirty="0" smtClean="0">
                <a:solidFill>
                  <a:schemeClr val="accent4">
                    <a:lumMod val="75000"/>
                  </a:schemeClr>
                </a:solidFill>
                <a:latin typeface="Calibri" pitchFamily="34" charset="0"/>
                <a:cs typeface="Calibri" pitchFamily="34" charset="0"/>
              </a:rPr>
              <a:t>Information about </a:t>
            </a:r>
            <a:r>
              <a:rPr lang="en-US" sz="2000" b="1" dirty="0" smtClean="0">
                <a:solidFill>
                  <a:schemeClr val="accent4">
                    <a:lumMod val="75000"/>
                  </a:schemeClr>
                </a:solidFill>
                <a:latin typeface="Calibri" pitchFamily="34" charset="0"/>
                <a:cs typeface="Calibri" pitchFamily="34" charset="0"/>
              </a:rPr>
              <a:t>successful IMLS-funded projects </a:t>
            </a:r>
            <a:r>
              <a:rPr lang="en-US" sz="2000" dirty="0" smtClean="0">
                <a:solidFill>
                  <a:schemeClr val="accent4">
                    <a:lumMod val="75000"/>
                  </a:schemeClr>
                </a:solidFill>
                <a:latin typeface="Calibri" pitchFamily="34" charset="0"/>
                <a:cs typeface="Calibri" pitchFamily="34" charset="0"/>
              </a:rPr>
              <a:t>involving 21</a:t>
            </a:r>
            <a:r>
              <a:rPr lang="en-US" sz="2000" baseline="30000" dirty="0" smtClean="0">
                <a:solidFill>
                  <a:schemeClr val="accent4">
                    <a:lumMod val="75000"/>
                  </a:schemeClr>
                </a:solidFill>
                <a:latin typeface="Calibri" pitchFamily="34" charset="0"/>
                <a:cs typeface="Calibri" pitchFamily="34" charset="0"/>
              </a:rPr>
              <a:t>st</a:t>
            </a:r>
            <a:r>
              <a:rPr lang="en-US" sz="2000" dirty="0" smtClean="0">
                <a:solidFill>
                  <a:schemeClr val="accent4">
                    <a:lumMod val="75000"/>
                  </a:schemeClr>
                </a:solidFill>
                <a:latin typeface="Calibri" pitchFamily="34" charset="0"/>
                <a:cs typeface="Calibri" pitchFamily="34" charset="0"/>
              </a:rPr>
              <a:t> century skills</a:t>
            </a:r>
          </a:p>
          <a:p>
            <a:pPr marL="285750" indent="-285750">
              <a:buFont typeface="Arial" pitchFamily="34" charset="0"/>
              <a:buChar char="•"/>
            </a:pPr>
            <a:endParaRPr lang="en-US" sz="2000" dirty="0" smtClean="0">
              <a:solidFill>
                <a:schemeClr val="accent4">
                  <a:lumMod val="75000"/>
                </a:schemeClr>
              </a:solidFill>
              <a:latin typeface="Calibri" pitchFamily="34" charset="0"/>
              <a:cs typeface="Calibri" pitchFamily="34" charset="0"/>
            </a:endParaRPr>
          </a:p>
          <a:p>
            <a:pPr marL="285750" indent="-285750">
              <a:buFont typeface="Arial" pitchFamily="34" charset="0"/>
              <a:buChar char="•"/>
            </a:pPr>
            <a:r>
              <a:rPr lang="en-US" sz="2000" b="1" dirty="0" smtClean="0">
                <a:solidFill>
                  <a:schemeClr val="accent4">
                    <a:lumMod val="75000"/>
                  </a:schemeClr>
                </a:solidFill>
                <a:latin typeface="Calibri" pitchFamily="34" charset="0"/>
                <a:cs typeface="Calibri" pitchFamily="34" charset="0"/>
              </a:rPr>
              <a:t>Resource</a:t>
            </a:r>
            <a:r>
              <a:rPr lang="en-US" sz="2000" dirty="0" smtClean="0">
                <a:solidFill>
                  <a:schemeClr val="accent4">
                    <a:lumMod val="75000"/>
                  </a:schemeClr>
                </a:solidFill>
                <a:latin typeface="Calibri" pitchFamily="34" charset="0"/>
                <a:cs typeface="Calibri" pitchFamily="34" charset="0"/>
              </a:rPr>
              <a:t> bibliography</a:t>
            </a:r>
            <a:endParaRPr lang="en-US" sz="2000" dirty="0">
              <a:solidFill>
                <a:schemeClr val="accent4">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71094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solidFill>
                  <a:schemeClr val="accent6">
                    <a:lumMod val="50000"/>
                  </a:schemeClr>
                </a:solidFill>
              </a:rPr>
              <a:t>Question #1</a:t>
            </a:r>
          </a:p>
        </p:txBody>
      </p:sp>
      <p:sp>
        <p:nvSpPr>
          <p:cNvPr id="6147" name="Content Placeholder 2"/>
          <p:cNvSpPr>
            <a:spLocks noGrp="1"/>
          </p:cNvSpPr>
          <p:nvPr>
            <p:ph idx="1"/>
          </p:nvPr>
        </p:nvSpPr>
        <p:spPr>
          <a:xfrm>
            <a:off x="457200" y="2171700"/>
            <a:ext cx="8229600" cy="2514600"/>
          </a:xfrm>
        </p:spPr>
        <p:txBody>
          <a:bodyPr/>
          <a:lstStyle/>
          <a:p>
            <a:pPr eaLnBrk="1" hangingPunct="1">
              <a:buFont typeface="Arial" charset="0"/>
              <a:buNone/>
            </a:pPr>
            <a:r>
              <a:rPr lang="en-US" sz="4000" dirty="0" smtClean="0"/>
              <a:t>	</a:t>
            </a:r>
            <a:r>
              <a:rPr lang="en-US" sz="4000" dirty="0" smtClean="0">
                <a:solidFill>
                  <a:schemeClr val="accent6">
                    <a:lumMod val="75000"/>
                  </a:schemeClr>
                </a:solidFill>
              </a:rPr>
              <a:t>What will the world be like twenty or so years from now when the children who visit your institution have left school and are out in the world? </a:t>
            </a:r>
          </a:p>
        </p:txBody>
      </p:sp>
    </p:spTree>
    <p:extLst>
      <p:ext uri="{BB962C8B-B14F-4D97-AF65-F5344CB8AC3E}">
        <p14:creationId xmlns:p14="http://schemas.microsoft.com/office/powerpoint/2010/main" val="466219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10266"/>
            <a:ext cx="8229600" cy="1143000"/>
          </a:xfrm>
        </p:spPr>
        <p:txBody>
          <a:bodyPr>
            <a:normAutofit fontScale="90000"/>
          </a:bodyPr>
          <a:lstStyle/>
          <a:p>
            <a:r>
              <a:rPr lang="en-US" sz="4000" dirty="0" smtClean="0">
                <a:solidFill>
                  <a:schemeClr val="accent6">
                    <a:lumMod val="50000"/>
                  </a:schemeClr>
                </a:solidFill>
              </a:rPr>
              <a:t>Other Useful Resources</a:t>
            </a:r>
            <a:r>
              <a:rPr lang="en-US" dirty="0" smtClean="0"/>
              <a:t/>
            </a:r>
            <a:br>
              <a:rPr lang="en-US" dirty="0" smtClean="0"/>
            </a:br>
            <a:endParaRPr lang="en-US" dirty="0" smtClean="0"/>
          </a:p>
        </p:txBody>
      </p:sp>
      <p:sp>
        <p:nvSpPr>
          <p:cNvPr id="3" name="TextBox 2"/>
          <p:cNvSpPr txBox="1"/>
          <p:nvPr/>
        </p:nvSpPr>
        <p:spPr>
          <a:xfrm>
            <a:off x="685800" y="2438400"/>
            <a:ext cx="8077200" cy="2554545"/>
          </a:xfrm>
          <a:prstGeom prst="rect">
            <a:avLst/>
          </a:prstGeom>
          <a:noFill/>
        </p:spPr>
        <p:txBody>
          <a:bodyPr wrap="square" rtlCol="0">
            <a:spAutoFit/>
          </a:bodyPr>
          <a:lstStyle/>
          <a:p>
            <a:r>
              <a:rPr lang="en-US" sz="3200" dirty="0" smtClean="0">
                <a:solidFill>
                  <a:schemeClr val="accent6">
                    <a:lumMod val="75000"/>
                  </a:schemeClr>
                </a:solidFill>
                <a:latin typeface="Calibri" pitchFamily="34" charset="0"/>
                <a:cs typeface="Calibri" pitchFamily="34" charset="0"/>
              </a:rPr>
              <a:t>For a list of other useful resources, please visit the “other resources” tab of the IMLS 21</a:t>
            </a:r>
            <a:r>
              <a:rPr lang="en-US" sz="3200" baseline="30000" dirty="0" smtClean="0">
                <a:solidFill>
                  <a:schemeClr val="accent6">
                    <a:lumMod val="75000"/>
                  </a:schemeClr>
                </a:solidFill>
                <a:latin typeface="Calibri" pitchFamily="34" charset="0"/>
                <a:cs typeface="Calibri" pitchFamily="34" charset="0"/>
              </a:rPr>
              <a:t>st</a:t>
            </a:r>
            <a:r>
              <a:rPr lang="en-US" sz="3200" dirty="0" smtClean="0">
                <a:solidFill>
                  <a:schemeClr val="accent6">
                    <a:lumMod val="75000"/>
                  </a:schemeClr>
                </a:solidFill>
                <a:latin typeface="Calibri" pitchFamily="34" charset="0"/>
                <a:cs typeface="Calibri" pitchFamily="34" charset="0"/>
              </a:rPr>
              <a:t> Century Skills website to find a list of helpful links and a bibliography of current research and reports. </a:t>
            </a:r>
            <a:r>
              <a:rPr lang="en-US" sz="3200" dirty="0" smtClean="0">
                <a:solidFill>
                  <a:schemeClr val="accent3">
                    <a:lumMod val="60000"/>
                    <a:lumOff val="40000"/>
                  </a:schemeClr>
                </a:solidFill>
                <a:latin typeface="Calibri" pitchFamily="34" charset="0"/>
                <a:cs typeface="Calibri" pitchFamily="34" charset="0"/>
              </a:rPr>
              <a:t>www.imls.gov/21stcenturyskill</a:t>
            </a:r>
            <a:r>
              <a:rPr lang="en-US" sz="3200" dirty="0" smtClean="0">
                <a:solidFill>
                  <a:schemeClr val="accent4">
                    <a:lumMod val="75000"/>
                  </a:schemeClr>
                </a:solidFill>
                <a:latin typeface="Calibri" pitchFamily="34" charset="0"/>
                <a:cs typeface="Calibri" pitchFamily="34" charset="0"/>
              </a:rPr>
              <a:t>s</a:t>
            </a:r>
            <a:endParaRPr lang="en-US" sz="3200" dirty="0">
              <a:solidFill>
                <a:schemeClr val="accent4">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1979526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solidFill>
                  <a:schemeClr val="accent6">
                    <a:lumMod val="50000"/>
                  </a:schemeClr>
                </a:solidFill>
              </a:rPr>
              <a:t>Question #2</a:t>
            </a:r>
          </a:p>
        </p:txBody>
      </p:sp>
      <p:sp>
        <p:nvSpPr>
          <p:cNvPr id="7171" name="Content Placeholder 2"/>
          <p:cNvSpPr>
            <a:spLocks noGrp="1"/>
          </p:cNvSpPr>
          <p:nvPr>
            <p:ph idx="1"/>
          </p:nvPr>
        </p:nvSpPr>
        <p:spPr>
          <a:xfrm>
            <a:off x="381000" y="2514600"/>
            <a:ext cx="8382000" cy="1905000"/>
          </a:xfrm>
        </p:spPr>
        <p:txBody>
          <a:bodyPr/>
          <a:lstStyle/>
          <a:p>
            <a:pPr eaLnBrk="1" hangingPunct="1">
              <a:buFont typeface="Arial" charset="0"/>
              <a:buNone/>
            </a:pPr>
            <a:r>
              <a:rPr lang="en-US" sz="4000" dirty="0" smtClean="0"/>
              <a:t>	</a:t>
            </a:r>
            <a:r>
              <a:rPr lang="en-US" sz="4000" dirty="0" smtClean="0">
                <a:solidFill>
                  <a:schemeClr val="accent6">
                    <a:lumMod val="75000"/>
                  </a:schemeClr>
                </a:solidFill>
              </a:rPr>
              <a:t>What skills will these children need to be successful in this world you have imagined twenty years from now? </a:t>
            </a:r>
          </a:p>
        </p:txBody>
      </p:sp>
    </p:spTree>
    <p:extLst>
      <p:ext uri="{BB962C8B-B14F-4D97-AF65-F5344CB8AC3E}">
        <p14:creationId xmlns:p14="http://schemas.microsoft.com/office/powerpoint/2010/main" val="260251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solidFill>
                  <a:schemeClr val="accent6">
                    <a:lumMod val="50000"/>
                  </a:schemeClr>
                </a:solidFill>
              </a:rPr>
              <a:t>Question #3</a:t>
            </a:r>
          </a:p>
        </p:txBody>
      </p:sp>
      <p:sp>
        <p:nvSpPr>
          <p:cNvPr id="8195" name="Content Placeholder 2"/>
          <p:cNvSpPr>
            <a:spLocks noGrp="1"/>
          </p:cNvSpPr>
          <p:nvPr>
            <p:ph idx="1"/>
          </p:nvPr>
        </p:nvSpPr>
        <p:spPr>
          <a:xfrm>
            <a:off x="457200" y="2476500"/>
            <a:ext cx="8229600" cy="1905000"/>
          </a:xfrm>
        </p:spPr>
        <p:txBody>
          <a:bodyPr/>
          <a:lstStyle/>
          <a:p>
            <a:pPr eaLnBrk="1" hangingPunct="1">
              <a:buFont typeface="Arial" charset="0"/>
              <a:buNone/>
            </a:pPr>
            <a:r>
              <a:rPr lang="en-US" sz="4000" dirty="0" smtClean="0"/>
              <a:t>	</a:t>
            </a:r>
            <a:r>
              <a:rPr lang="en-US" sz="4000" dirty="0" smtClean="0">
                <a:solidFill>
                  <a:schemeClr val="accent6">
                    <a:lumMod val="75000"/>
                  </a:schemeClr>
                </a:solidFill>
              </a:rPr>
              <a:t>What were the conditions that made your high-performance learning experiences so powerful?</a:t>
            </a:r>
          </a:p>
        </p:txBody>
      </p:sp>
    </p:spTree>
    <p:extLst>
      <p:ext uri="{BB962C8B-B14F-4D97-AF65-F5344CB8AC3E}">
        <p14:creationId xmlns:p14="http://schemas.microsoft.com/office/powerpoint/2010/main" val="901102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solidFill>
                  <a:schemeClr val="accent6">
                    <a:lumMod val="50000"/>
                  </a:schemeClr>
                </a:solidFill>
              </a:rPr>
              <a:t>Question #4</a:t>
            </a:r>
          </a:p>
        </p:txBody>
      </p:sp>
      <p:sp>
        <p:nvSpPr>
          <p:cNvPr id="9219" name="Content Placeholder 2"/>
          <p:cNvSpPr>
            <a:spLocks noGrp="1"/>
          </p:cNvSpPr>
          <p:nvPr>
            <p:ph idx="1"/>
          </p:nvPr>
        </p:nvSpPr>
        <p:spPr>
          <a:xfrm>
            <a:off x="457200" y="2438400"/>
            <a:ext cx="8229600" cy="1981200"/>
          </a:xfrm>
        </p:spPr>
        <p:txBody>
          <a:bodyPr/>
          <a:lstStyle/>
          <a:p>
            <a:pPr eaLnBrk="1" hangingPunct="1">
              <a:buFont typeface="Arial" charset="0"/>
              <a:buNone/>
            </a:pPr>
            <a:r>
              <a:rPr lang="en-US" sz="4000" dirty="0" smtClean="0"/>
              <a:t>	</a:t>
            </a:r>
            <a:r>
              <a:rPr lang="en-US" sz="4000" dirty="0" smtClean="0">
                <a:solidFill>
                  <a:schemeClr val="accent6">
                    <a:lumMod val="75000"/>
                  </a:schemeClr>
                </a:solidFill>
              </a:rPr>
              <a:t>What would learning be like if it were designed around your answers to the first three questions? </a:t>
            </a:r>
          </a:p>
        </p:txBody>
      </p:sp>
    </p:spTree>
    <p:extLst>
      <p:ext uri="{BB962C8B-B14F-4D97-AF65-F5344CB8AC3E}">
        <p14:creationId xmlns:p14="http://schemas.microsoft.com/office/powerpoint/2010/main" val="2988864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599"/>
          </a:xfrm>
        </p:spPr>
        <p:txBody>
          <a:bodyPr/>
          <a:lstStyle/>
          <a:p>
            <a:pPr marL="0" indent="0">
              <a:buNone/>
            </a:pPr>
            <a:r>
              <a:rPr lang="en-US" dirty="0" smtClean="0">
                <a:solidFill>
                  <a:schemeClr val="accent4">
                    <a:lumMod val="75000"/>
                  </a:schemeClr>
                </a:solidFill>
              </a:rPr>
              <a:t>“For us to grow, we have to educate people to do jobs that don’t yet exist, which means we have to invent them and train people to do them at the same time. That is harder, and it is why we need everyone to aspire to be a creative creator or creative server.”</a:t>
            </a:r>
          </a:p>
          <a:p>
            <a:pPr marL="0" indent="0">
              <a:buNone/>
            </a:pPr>
            <a:endParaRPr lang="en-US" dirty="0" smtClean="0"/>
          </a:p>
          <a:p>
            <a:pPr marL="0" indent="0">
              <a:buNone/>
            </a:pPr>
            <a:r>
              <a:rPr lang="en-US" sz="1800" dirty="0" smtClean="0">
                <a:solidFill>
                  <a:schemeClr val="tx2">
                    <a:lumMod val="75000"/>
                    <a:lumOff val="25000"/>
                  </a:schemeClr>
                </a:solidFill>
              </a:rPr>
              <a:t>Thomas Friedman and Michael </a:t>
            </a:r>
            <a:r>
              <a:rPr lang="en-US" sz="1800" dirty="0" err="1" smtClean="0">
                <a:solidFill>
                  <a:schemeClr val="tx2">
                    <a:lumMod val="75000"/>
                    <a:lumOff val="25000"/>
                  </a:schemeClr>
                </a:solidFill>
              </a:rPr>
              <a:t>Mandelbaum</a:t>
            </a:r>
            <a:r>
              <a:rPr lang="en-US" sz="1800" dirty="0" smtClean="0">
                <a:solidFill>
                  <a:schemeClr val="tx2">
                    <a:lumMod val="75000"/>
                    <a:lumOff val="25000"/>
                  </a:schemeClr>
                </a:solidFill>
              </a:rPr>
              <a:t>, </a:t>
            </a:r>
            <a:r>
              <a:rPr lang="en-US" sz="1800" i="1" dirty="0" smtClean="0">
                <a:solidFill>
                  <a:schemeClr val="tx2">
                    <a:lumMod val="75000"/>
                    <a:lumOff val="25000"/>
                  </a:schemeClr>
                </a:solidFill>
              </a:rPr>
              <a:t>That Used to Be Us, pp. 137 </a:t>
            </a:r>
            <a:r>
              <a:rPr lang="en-US" sz="1800" dirty="0" smtClean="0">
                <a:solidFill>
                  <a:schemeClr val="tx2">
                    <a:lumMod val="75000"/>
                    <a:lumOff val="25000"/>
                  </a:schemeClr>
                </a:solidFill>
              </a:rPr>
              <a:t>(2011)</a:t>
            </a:r>
            <a:endParaRPr lang="en-US" sz="1800" dirty="0">
              <a:solidFill>
                <a:schemeClr val="tx2">
                  <a:lumMod val="75000"/>
                  <a:lumOff val="25000"/>
                </a:schemeClr>
              </a:solidFill>
            </a:endParaRPr>
          </a:p>
        </p:txBody>
      </p:sp>
    </p:spTree>
    <p:extLst>
      <p:ext uri="{BB962C8B-B14F-4D97-AF65-F5344CB8AC3E}">
        <p14:creationId xmlns:p14="http://schemas.microsoft.com/office/powerpoint/2010/main" val="170015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2514600"/>
            <a:ext cx="8229600" cy="1828800"/>
          </a:xfrm>
        </p:spPr>
        <p:txBody>
          <a:bodyPr/>
          <a:lstStyle/>
          <a:p>
            <a:pPr algn="ctr" eaLnBrk="1" hangingPunct="1">
              <a:buFont typeface="Arial" charset="0"/>
              <a:buNone/>
            </a:pPr>
            <a:r>
              <a:rPr lang="en-US" sz="4800" b="1" dirty="0" smtClean="0">
                <a:solidFill>
                  <a:schemeClr val="accent6">
                    <a:lumMod val="50000"/>
                  </a:schemeClr>
                </a:solidFill>
              </a:rPr>
              <a:t>What are 21</a:t>
            </a:r>
            <a:r>
              <a:rPr lang="en-US" sz="4800" b="1" baseline="30000" dirty="0" smtClean="0">
                <a:solidFill>
                  <a:schemeClr val="accent6">
                    <a:lumMod val="50000"/>
                  </a:schemeClr>
                </a:solidFill>
              </a:rPr>
              <a:t>st</a:t>
            </a:r>
            <a:r>
              <a:rPr lang="en-US" sz="4800" b="1" dirty="0" smtClean="0">
                <a:solidFill>
                  <a:schemeClr val="accent6">
                    <a:lumMod val="50000"/>
                  </a:schemeClr>
                </a:solidFill>
              </a:rPr>
              <a:t> Century Skills?</a:t>
            </a:r>
          </a:p>
        </p:txBody>
      </p:sp>
    </p:spTree>
    <p:extLst>
      <p:ext uri="{BB962C8B-B14F-4D97-AF65-F5344CB8AC3E}">
        <p14:creationId xmlns:p14="http://schemas.microsoft.com/office/powerpoint/2010/main" val="3096021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solidFill>
                  <a:schemeClr val="accent6">
                    <a:lumMod val="50000"/>
                  </a:schemeClr>
                </a:solidFill>
              </a:rPr>
              <a:t>The Partnership for 21</a:t>
            </a:r>
            <a:r>
              <a:rPr lang="en-US" baseline="30000" dirty="0" smtClean="0">
                <a:solidFill>
                  <a:schemeClr val="accent6">
                    <a:lumMod val="50000"/>
                  </a:schemeClr>
                </a:solidFill>
              </a:rPr>
              <a:t>st</a:t>
            </a:r>
            <a:r>
              <a:rPr lang="en-US" dirty="0" smtClean="0">
                <a:solidFill>
                  <a:schemeClr val="accent6">
                    <a:lumMod val="50000"/>
                  </a:schemeClr>
                </a:solidFill>
              </a:rPr>
              <a:t> Century Skills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298543"/>
            <a:ext cx="3423814" cy="250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965543"/>
            <a:ext cx="1301582" cy="32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831" y="2298543"/>
            <a:ext cx="3449769" cy="2539030"/>
          </a:xfrm>
          <a:prstGeom prst="rect">
            <a:avLst/>
          </a:prstGeom>
        </p:spPr>
      </p:pic>
    </p:spTree>
    <p:extLst>
      <p:ext uri="{BB962C8B-B14F-4D97-AF65-F5344CB8AC3E}">
        <p14:creationId xmlns:p14="http://schemas.microsoft.com/office/powerpoint/2010/main" val="2876162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21stCSkills_Workshop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1stCSkills_Workshop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1stCSkills_Workshop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21stCSkills_Workshop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21stCSkills_Workshop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21stCSkills_Workshop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21stCSkills_Workshop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21stCSkills_Workshop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2680</Words>
  <Application>Microsoft Office PowerPoint</Application>
  <PresentationFormat>On-screen Show (4:3)</PresentationFormat>
  <Paragraphs>286</Paragraphs>
  <Slides>30</Slides>
  <Notes>30</Notes>
  <HiddenSlides>0</HiddenSlides>
  <MMClips>0</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21stCSkills_Workshops</vt:lpstr>
      <vt:lpstr>1_21stCSkills_Workshops</vt:lpstr>
      <vt:lpstr>2_21stCSkills_Workshops</vt:lpstr>
      <vt:lpstr>3_21stCSkills_Workshops</vt:lpstr>
      <vt:lpstr>4_21stCSkills_Workshops</vt:lpstr>
      <vt:lpstr>5_21stCSkills_Workshops</vt:lpstr>
      <vt:lpstr>6_21stCSkills_Workshops</vt:lpstr>
      <vt:lpstr>8_21stCSkills_Workshops</vt:lpstr>
      <vt:lpstr>PowerPoint Presentation</vt:lpstr>
      <vt:lpstr>PowerPoint Presentation</vt:lpstr>
      <vt:lpstr>Question #1</vt:lpstr>
      <vt:lpstr>Question #2</vt:lpstr>
      <vt:lpstr>Question #3</vt:lpstr>
      <vt:lpstr>Question #4</vt:lpstr>
      <vt:lpstr>PowerPoint Presentation</vt:lpstr>
      <vt:lpstr>PowerPoint Presentation</vt:lpstr>
      <vt:lpstr>The Partnership for 21st Century Skills</vt:lpstr>
      <vt:lpstr>P21 Strategic Council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Recognition of Lifelong Learning</vt:lpstr>
      <vt:lpstr>From “Connected” to “Hyper-Connected”</vt:lpstr>
      <vt:lpstr>Cell Phone &amp; Computers Increasingly Common</vt:lpstr>
      <vt:lpstr>National Research Council Study</vt:lpstr>
      <vt:lpstr>The 21st Century Museum/Library Shift</vt:lpstr>
      <vt:lpstr>PowerPoint Presentation</vt:lpstr>
      <vt:lpstr>PowerPoint Presentation</vt:lpstr>
      <vt:lpstr>IMLS Resources </vt:lpstr>
      <vt:lpstr>Other Useful Resources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Boals</dc:creator>
  <cp:lastModifiedBy>Allison Boals</cp:lastModifiedBy>
  <cp:revision>122</cp:revision>
  <cp:lastPrinted>2012-04-04T19:32:59Z</cp:lastPrinted>
  <dcterms:created xsi:type="dcterms:W3CDTF">2011-09-27T18:33:49Z</dcterms:created>
  <dcterms:modified xsi:type="dcterms:W3CDTF">2013-01-07T21:55:26Z</dcterms:modified>
</cp:coreProperties>
</file>