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44"/>
  </p:notesMasterIdLst>
  <p:sldIdLst>
    <p:sldId id="340" r:id="rId2"/>
    <p:sldId id="343" r:id="rId3"/>
    <p:sldId id="334" r:id="rId4"/>
    <p:sldId id="329" r:id="rId5"/>
    <p:sldId id="344" r:id="rId6"/>
    <p:sldId id="345" r:id="rId7"/>
    <p:sldId id="293" r:id="rId8"/>
    <p:sldId id="322" r:id="rId9"/>
    <p:sldId id="294" r:id="rId10"/>
    <p:sldId id="300" r:id="rId11"/>
    <p:sldId id="301" r:id="rId12"/>
    <p:sldId id="302" r:id="rId13"/>
    <p:sldId id="303" r:id="rId14"/>
    <p:sldId id="304" r:id="rId15"/>
    <p:sldId id="305" r:id="rId16"/>
    <p:sldId id="262" r:id="rId17"/>
    <p:sldId id="297" r:id="rId18"/>
    <p:sldId id="271" r:id="rId19"/>
    <p:sldId id="282" r:id="rId20"/>
    <p:sldId id="289" r:id="rId21"/>
    <p:sldId id="290" r:id="rId22"/>
    <p:sldId id="296" r:id="rId23"/>
    <p:sldId id="264" r:id="rId24"/>
    <p:sldId id="275" r:id="rId25"/>
    <p:sldId id="269" r:id="rId26"/>
    <p:sldId id="263" r:id="rId27"/>
    <p:sldId id="276" r:id="rId28"/>
    <p:sldId id="270" r:id="rId29"/>
    <p:sldId id="272" r:id="rId30"/>
    <p:sldId id="333" r:id="rId31"/>
    <p:sldId id="273" r:id="rId32"/>
    <p:sldId id="287" r:id="rId33"/>
    <p:sldId id="260" r:id="rId34"/>
    <p:sldId id="311" r:id="rId35"/>
    <p:sldId id="307" r:id="rId36"/>
    <p:sldId id="308" r:id="rId37"/>
    <p:sldId id="328" r:id="rId38"/>
    <p:sldId id="310" r:id="rId39"/>
    <p:sldId id="327" r:id="rId40"/>
    <p:sldId id="336" r:id="rId41"/>
    <p:sldId id="281" r:id="rId42"/>
    <p:sldId id="338" r:id="rId43"/>
  </p:sldIdLst>
  <p:sldSz cx="9144000" cy="6858000" type="screen4x3"/>
  <p:notesSz cx="6881813" cy="92964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rs" initials="d" lastIdx="1" clrIdx="0"/>
  <p:cmAuthor id="1" name="JSI" initials="J" lastIdx="31" clrIdx="1"/>
  <p:cmAuthor id="2" name="Kaye" initials="K" lastIdx="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72469" autoAdjust="0"/>
  </p:normalViewPr>
  <p:slideViewPr>
    <p:cSldViewPr snapToGrid="0" snapToObjects="1">
      <p:cViewPr>
        <p:scale>
          <a:sx n="69" d="100"/>
          <a:sy n="69" d="100"/>
        </p:scale>
        <p:origin x="-1086" y="0"/>
      </p:cViewPr>
      <p:guideLst>
        <p:guide orient="horz" pos="2160"/>
        <p:guide pos="2880"/>
      </p:guideLst>
    </p:cSldViewPr>
  </p:slideViewPr>
  <p:outlineViewPr>
    <p:cViewPr>
      <p:scale>
        <a:sx n="33" d="100"/>
        <a:sy n="33" d="100"/>
      </p:scale>
      <p:origin x="3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87" d="100"/>
          <a:sy n="87" d="100"/>
        </p:scale>
        <p:origin x="-2772" y="78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12E77A19-58D5-254E-865B-FC9932A8DC75}" type="datetimeFigureOut">
              <a:rPr lang="en-US" smtClean="0"/>
              <a:pPr/>
              <a:t>2/10/2015</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BC181D47-B1B4-0640-B427-0A35A13457E3}" type="slidenum">
              <a:rPr lang="en-US" smtClean="0"/>
              <a:pPr/>
              <a:t>‹#›</a:t>
            </a:fld>
            <a:endParaRPr lang="en-US"/>
          </a:p>
        </p:txBody>
      </p:sp>
    </p:spTree>
    <p:extLst>
      <p:ext uri="{BB962C8B-B14F-4D97-AF65-F5344CB8AC3E}">
        <p14:creationId xmlns:p14="http://schemas.microsoft.com/office/powerpoint/2010/main" val="19341924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bookshare.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2.ed.gov/about/offices/list/ovae/pi/AdultEd/extending-abe-with-wow.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Reboot Your Digital Strategy! I am Steve </a:t>
            </a:r>
            <a:r>
              <a:rPr lang="en-US" dirty="0" err="1" smtClean="0"/>
              <a:t>Quann</a:t>
            </a:r>
            <a:r>
              <a:rPr lang="en-US" dirty="0" smtClean="0"/>
              <a:t>, the Instructional Technologist for the LINCS Region 1 Professional Development Center, a project of World Education, Inc. LINCS is a professional learning community for adult educators, funded by the Office of Career, Technical, and Adult Education (OCTAE), U.S. Department of Education. OCTAE and the Institute of Museum and Library Services (IMLS) have been working together to enhance the skills, employability, and quality of life of youths and adults with low skills, with a particular focus on improving digital literacy. This webinar highlights those efforts and will cover national initiatives, resources, and tools that adult educators and librarians can use to enhance their digital literacy programming and services.</a:t>
            </a:r>
          </a:p>
          <a:p>
            <a:endParaRPr lang="en-US" dirty="0" smtClean="0"/>
          </a:p>
          <a:p>
            <a:r>
              <a:rPr lang="en-US" dirty="0" smtClean="0"/>
              <a:t>We are very fortunate to have as our presenters today:</a:t>
            </a:r>
          </a:p>
          <a:p>
            <a:endParaRPr lang="en-US" dirty="0" smtClean="0"/>
          </a:p>
          <a:p>
            <a:r>
              <a:rPr lang="en-US" dirty="0" smtClean="0"/>
              <a:t>• Susan </a:t>
            </a:r>
            <a:r>
              <a:rPr lang="en-US" dirty="0" err="1" smtClean="0"/>
              <a:t>Hildreth</a:t>
            </a:r>
            <a:r>
              <a:rPr lang="en-US" dirty="0" smtClean="0"/>
              <a:t>, Institute of Museum and Library Services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Heidi Silver-</a:t>
            </a:r>
            <a:r>
              <a:rPr lang="en-US" dirty="0" err="1" smtClean="0"/>
              <a:t>Pacuilla</a:t>
            </a:r>
            <a:r>
              <a:rPr lang="en-US" dirty="0" smtClean="0"/>
              <a:t>, U.S. Department of Education, Office of Career, Technical, and Adult Education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Sandra Toro, Institute of Museum and Library Services</a:t>
            </a:r>
          </a:p>
          <a:p>
            <a:r>
              <a:rPr lang="en-US" dirty="0" smtClean="0"/>
              <a:t>• Amber Petty, Everyone On!</a:t>
            </a:r>
          </a:p>
          <a:p>
            <a:endParaRPr lang="en-US" dirty="0" smtClean="0"/>
          </a:p>
          <a:p>
            <a:r>
              <a:rPr lang="en-US" dirty="0" smtClean="0"/>
              <a:t>I would now like to turn things over to my colleague at World Education, Ben Bruno, who will explain the interactive features you can use to enhance your webinar experience.</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t>1</a:t>
            </a:fld>
            <a:endParaRPr lang="en-US"/>
          </a:p>
        </p:txBody>
      </p:sp>
    </p:spTree>
    <p:extLst>
      <p:ext uri="{BB962C8B-B14F-4D97-AF65-F5344CB8AC3E}">
        <p14:creationId xmlns:p14="http://schemas.microsoft.com/office/powerpoint/2010/main" val="1470094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When we think about digital inclusion, we are talking about the ability of individuals and groups to access and use information and communication technologies. IMLS funded the Information Policy &amp; Access Center at the University of Maryland and the</a:t>
            </a:r>
            <a:r>
              <a:rPr lang="en-US" baseline="0" dirty="0" smtClean="0"/>
              <a:t> American Library Association (ALA) Office for Research and Statistics to develop the Digital Inclusion interactive map. </a:t>
            </a:r>
            <a:r>
              <a:rPr lang="en-US" dirty="0" smtClean="0"/>
              <a:t>This data visualization tool maps all public libraries using the FY2011 Public Library Survey data file. The tool overlays Census data (demographic, economic, health, and education) from the American Community Survey (ACS) 5-year dataset (2007-2011). Selected Digital Inclusion Survey data from participating libraries is also included on the map, thus showing the roles that libraries play regarding digital inclusion in their communities. The International City/County Management Association and the ALA Office for Information Technology Policy serve as partners on the grant.</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10</a:t>
            </a:fld>
            <a:endParaRPr lang="en-US"/>
          </a:p>
        </p:txBody>
      </p:sp>
    </p:spTree>
    <p:extLst>
      <p:ext uri="{BB962C8B-B14F-4D97-AF65-F5344CB8AC3E}">
        <p14:creationId xmlns:p14="http://schemas.microsoft.com/office/powerpoint/2010/main" val="3573678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The report, </a:t>
            </a:r>
            <a:r>
              <a:rPr lang="en-US" i="1" dirty="0" smtClean="0">
                <a:solidFill>
                  <a:srgbClr val="FF0000"/>
                </a:solidFill>
              </a:rPr>
              <a:t>Opportunity for All</a:t>
            </a:r>
            <a:r>
              <a:rPr lang="en-US" dirty="0" smtClean="0"/>
              <a:t>,</a:t>
            </a:r>
            <a:r>
              <a:rPr lang="en-US" baseline="0" dirty="0" smtClean="0"/>
              <a:t> </a:t>
            </a:r>
            <a:r>
              <a:rPr lang="en-US" dirty="0" smtClean="0"/>
              <a:t> </a:t>
            </a:r>
            <a:r>
              <a:rPr lang="en-US" dirty="0"/>
              <a:t>also cites that 42% (estimated 32.5 million) of library computer users indicate that education is the reason they are online, and 24% of those users reported taking online courses or working on online assignments. </a:t>
            </a:r>
          </a:p>
        </p:txBody>
      </p:sp>
      <p:sp>
        <p:nvSpPr>
          <p:cNvPr id="4" name="Slide Number Placeholder 3"/>
          <p:cNvSpPr>
            <a:spLocks noGrp="1"/>
          </p:cNvSpPr>
          <p:nvPr>
            <p:ph type="sldNum" sz="quarter" idx="10"/>
          </p:nvPr>
        </p:nvSpPr>
        <p:spPr/>
        <p:txBody>
          <a:bodyPr/>
          <a:lstStyle/>
          <a:p>
            <a:fld id="{BC181D47-B1B4-0640-B427-0A35A13457E3}" type="slidenum">
              <a:rPr lang="en-US" smtClean="0"/>
              <a:pPr/>
              <a:t>11</a:t>
            </a:fld>
            <a:endParaRPr lang="en-US"/>
          </a:p>
        </p:txBody>
      </p:sp>
    </p:spTree>
    <p:extLst>
      <p:ext uri="{BB962C8B-B14F-4D97-AF65-F5344CB8AC3E}">
        <p14:creationId xmlns:p14="http://schemas.microsoft.com/office/powerpoint/2010/main" val="1323242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IMLS</a:t>
            </a:r>
            <a:r>
              <a:rPr lang="en-US" baseline="0" dirty="0" smtClean="0"/>
              <a:t> has been working with librarians on digital inclusion. </a:t>
            </a:r>
            <a:r>
              <a:rPr lang="en-US" dirty="0" err="1" smtClean="0"/>
              <a:t>WebJunction</a:t>
            </a:r>
            <a:r>
              <a:rPr lang="en-US" dirty="0" smtClean="0"/>
              <a:t> is an online learning community for librarians that promotes learning for all library staff</a:t>
            </a:r>
            <a:r>
              <a:rPr lang="en-US" baseline="0" dirty="0" smtClean="0"/>
              <a:t> funded with </a:t>
            </a:r>
            <a:r>
              <a:rPr lang="en-US" dirty="0" smtClean="0"/>
              <a:t>$457,958 from IMLS. Since 2003, </a:t>
            </a:r>
            <a:r>
              <a:rPr lang="en-US" dirty="0" err="1" smtClean="0"/>
              <a:t>WebJunction</a:t>
            </a:r>
            <a:r>
              <a:rPr lang="en-US" dirty="0" smtClean="0"/>
              <a:t> has helped more than 80,000 library staff build job skills.</a:t>
            </a:r>
            <a:r>
              <a:rPr lang="en-US" baseline="0" dirty="0" smtClean="0"/>
              <a:t> </a:t>
            </a:r>
            <a:r>
              <a:rPr lang="en-US" baseline="0" dirty="0" err="1" smtClean="0"/>
              <a:t>WebJunction</a:t>
            </a:r>
            <a:r>
              <a:rPr lang="en-US" baseline="0" dirty="0" smtClean="0"/>
              <a:t> offers webinars and courses as well as information about competencies and resources for learners. Librarians can find documents, articles, handouts, webinar archives, links to other online services and information, plus the latest news on everything from communication to digital inclusion to workforce services, e-rate, and web design. In 2011, IMLS awarded a grant of $249,871 to </a:t>
            </a:r>
            <a:r>
              <a:rPr lang="en-US" baseline="0" dirty="0" err="1" smtClean="0"/>
              <a:t>WebJunction</a:t>
            </a:r>
            <a:r>
              <a:rPr lang="en-US" baseline="0" dirty="0" smtClean="0"/>
              <a:t> for a project aimed at helping communities across the country with digital inclusion. The project will complement IMLS’s efforts to help libraries and other community-based organizations (CBOs) make strategic decisions about providing public access to broadband. Working with its partners, </a:t>
            </a:r>
            <a:r>
              <a:rPr lang="en-US" baseline="0" dirty="0" err="1" smtClean="0"/>
              <a:t>TechSoup</a:t>
            </a:r>
            <a:r>
              <a:rPr lang="en-US" baseline="0" dirty="0" smtClean="0"/>
              <a:t> Global, and the International City/County Management Association (ICMA), OCLC’s </a:t>
            </a:r>
            <a:r>
              <a:rPr lang="en-US" baseline="0" dirty="0" err="1" smtClean="0"/>
              <a:t>WebJunction</a:t>
            </a:r>
            <a:r>
              <a:rPr lang="en-US" baseline="0" dirty="0" smtClean="0"/>
              <a:t> started working on evaluating the needs of libraries, CBOs, and city and county managers seeking to get started with digital inclusion. Using the findings, the partners created an action plan and have been providing resources online at </a:t>
            </a:r>
            <a:r>
              <a:rPr lang="en-US" baseline="0" dirty="0" err="1" smtClean="0"/>
              <a:t>WebJunction</a:t>
            </a:r>
            <a:r>
              <a:rPr lang="en-US" baseline="0" dirty="0" smtClean="0"/>
              <a:t>, </a:t>
            </a:r>
            <a:r>
              <a:rPr lang="en-US" baseline="0" dirty="0" err="1" smtClean="0"/>
              <a:t>TechSoup</a:t>
            </a:r>
            <a:r>
              <a:rPr lang="en-US" baseline="0" dirty="0" smtClean="0"/>
              <a:t> Global, and ICMA’s Knowledge Network. In addition, partners are evaluating and publishing outcomes, and jointly reporting to IMLS on project effectiveness and lessons learned. Another example is an award to Providence RI Public Library ($498,172) Two of the largest public libraries in Rhode Island and its committed statewide partners are being supported to demonstrate models and methods for integrating library, adult education, and workforce services through the library to support adults with low education attainment; low English-literacy; disabilities; and/or low digital literacy. Their needs cannot be met by the current workforce and adult education systems alone.</a:t>
            </a:r>
          </a:p>
          <a:p>
            <a:endParaRPr lang="en-US" baseline="0" dirty="0" smtClean="0"/>
          </a:p>
          <a:p>
            <a:r>
              <a:rPr lang="en-US" baseline="0" dirty="0" smtClean="0"/>
              <a:t>Say: </a:t>
            </a:r>
            <a:r>
              <a:rPr lang="en-US" baseline="0" dirty="0" err="1" smtClean="0"/>
              <a:t>ALLAccess</a:t>
            </a:r>
            <a:r>
              <a:rPr lang="en-US" baseline="0" dirty="0" smtClean="0"/>
              <a:t> is designed to help adults overcome barriers to access in education and workforce services for all adults; develop, expand and improve statewide resources for adult online learning and workforce development; establish effective models to deliver and support education; and build a data-driven case for libraries’ role in providing adult education and workforce services.</a:t>
            </a:r>
          </a:p>
          <a:p>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12</a:t>
            </a:fld>
            <a:endParaRPr lang="en-US"/>
          </a:p>
        </p:txBody>
      </p:sp>
    </p:spTree>
    <p:extLst>
      <p:ext uri="{BB962C8B-B14F-4D97-AF65-F5344CB8AC3E}">
        <p14:creationId xmlns:p14="http://schemas.microsoft.com/office/powerpoint/2010/main" val="126128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What does digital literacy education in libraries look like? School librarians can help children develop basic digital literacy competencies. </a:t>
            </a:r>
          </a:p>
          <a:p>
            <a:r>
              <a:rPr lang="en-US" dirty="0" smtClean="0"/>
              <a:t>IMLS-funded Learning Labs help young adults gain more advanced knowledge and skills for coding, digital storytelling, and game design.</a:t>
            </a:r>
          </a:p>
          <a:p>
            <a:r>
              <a:rPr lang="en-US" dirty="0" smtClean="0"/>
              <a:t>What about adults? Libraries provide learning opportunities outside K-12 educational system</a:t>
            </a:r>
            <a:r>
              <a:rPr lang="en-US" baseline="0" dirty="0" smtClean="0"/>
              <a:t> and </a:t>
            </a:r>
            <a:r>
              <a:rPr lang="en-US" dirty="0" smtClean="0"/>
              <a:t>computer classes &amp; self-directed tutorials to use onsite or at home. The District of Columbia Public Library offers a General Equivalency Diploma (GED) institute to help better prepare instructors who teach adults who struggle with preparing for the GED exam. Also, the Santa Ana Public Library, in partnership with </a:t>
            </a:r>
            <a:r>
              <a:rPr lang="en-US" dirty="0" err="1" smtClean="0"/>
              <a:t>HistoryPin</a:t>
            </a:r>
            <a:r>
              <a:rPr lang="en-US" dirty="0" smtClean="0"/>
              <a:t>, is working with new immigrant communities to increase digital literacy and provide learning in STEM (</a:t>
            </a:r>
            <a:r>
              <a:rPr lang="en-US" sz="1200" b="0" i="0" kern="1200" dirty="0" smtClean="0">
                <a:solidFill>
                  <a:schemeClr val="tx1"/>
                </a:solidFill>
                <a:latin typeface="+mn-lt"/>
                <a:ea typeface="+mn-ea"/>
                <a:cs typeface="+mn-cs"/>
              </a:rPr>
              <a:t>Science, Technology, Engineering and Math)</a:t>
            </a:r>
            <a:r>
              <a:rPr lang="en-US" sz="1200" b="0" i="0" kern="1200" baseline="0" dirty="0" smtClean="0">
                <a:solidFill>
                  <a:schemeClr val="tx1"/>
                </a:solidFill>
                <a:latin typeface="+mn-lt"/>
                <a:ea typeface="+mn-ea"/>
                <a:cs typeface="+mn-cs"/>
              </a:rPr>
              <a:t> </a:t>
            </a:r>
            <a:r>
              <a:rPr lang="en-US" dirty="0" smtClean="0"/>
              <a:t>through digital training in new media and digitization tools. And, the </a:t>
            </a:r>
            <a:r>
              <a:rPr lang="en-US" dirty="0" err="1" smtClean="0"/>
              <a:t>Alele</a:t>
            </a:r>
            <a:r>
              <a:rPr lang="en-US" dirty="0" smtClean="0"/>
              <a:t> Museum, Public Library and National Archives has an intergenerational digital literacy program for the island’s aging population and youth. The library is paying for newly available fiber connectivity to bring higher bandwidth to library users to enhance their use of databases, e-books, online journals, and regularly scheduled virtual tours. </a:t>
            </a:r>
            <a:r>
              <a:rPr lang="en-US" dirty="0" err="1" smtClean="0"/>
              <a:t>Alele</a:t>
            </a:r>
            <a:r>
              <a:rPr lang="en-US" dirty="0" smtClean="0"/>
              <a:t> is also offering computer classes and book lending services at the local Retirees Center.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13</a:t>
            </a:fld>
            <a:endParaRPr lang="en-US"/>
          </a:p>
        </p:txBody>
      </p:sp>
    </p:spTree>
    <p:extLst>
      <p:ext uri="{BB962C8B-B14F-4D97-AF65-F5344CB8AC3E}">
        <p14:creationId xmlns:p14="http://schemas.microsoft.com/office/powerpoint/2010/main" val="3559980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One resource worth</a:t>
            </a:r>
            <a:r>
              <a:rPr lang="en-US" baseline="0" dirty="0" smtClean="0"/>
              <a:t> bookmarking is DigitalLearn.org</a:t>
            </a:r>
            <a:r>
              <a:rPr lang="en-US" dirty="0" smtClean="0"/>
              <a:t>,</a:t>
            </a:r>
            <a:r>
              <a:rPr lang="en-US" baseline="0" dirty="0" smtClean="0"/>
              <a:t> funded in part by the American Library Association and IMLS. This site has a wide collection of mini-modules that students can use to learn targeted skills in very short timeframes.  These modules are helpful to tutors to use for learning, or for learners to use on their own. DigitalLearn.org was created as a tool to support organizations that are increasing digital literacy and empowering learners. The beta site for DigitalLearn.org was launched March 21, 2013, in conjunction with the launch of the </a:t>
            </a:r>
            <a:r>
              <a:rPr lang="en-US" baseline="0" dirty="0" err="1" smtClean="0"/>
              <a:t>EveryoneOn</a:t>
            </a:r>
            <a:r>
              <a:rPr lang="en-US" baseline="0" dirty="0" smtClean="0"/>
              <a:t> Ad Council campaign from Connect2Compete and the full site launched at the ALA conference in June 2013. The site delivers end-user resources so that organizations can meet the demand for just-in-time online e-learning and provides access to a community of practice for digital literacy trainers where people share resources and connect with others in the field. DigitalLearn.org has surpassed all usage goals and adoption continues to increase. The proposal assumed 10,000 unique visitors in the first year; during that first year the site had 36,667 visitors and has had 66,610 unique visitors in the 20 months since the beta site launched. All 50 states and Washington, D.C., have used the site, and there are 1,874 total links to DigitlaLearn.org coming from 160 different domains. Additionally, the goal in the first year was 1,000 class completions; during the first year the site had 5,914 class completions and has had 13,019 class completions in the 20 months since the beta site launched.</a:t>
            </a:r>
          </a:p>
        </p:txBody>
      </p:sp>
      <p:sp>
        <p:nvSpPr>
          <p:cNvPr id="4" name="Slide Number Placeholder 3"/>
          <p:cNvSpPr>
            <a:spLocks noGrp="1"/>
          </p:cNvSpPr>
          <p:nvPr>
            <p:ph type="sldNum" sz="quarter" idx="10"/>
          </p:nvPr>
        </p:nvSpPr>
        <p:spPr/>
        <p:txBody>
          <a:bodyPr/>
          <a:lstStyle/>
          <a:p>
            <a:fld id="{BC181D47-B1B4-0640-B427-0A35A13457E3}" type="slidenum">
              <a:rPr lang="en-US" smtClean="0"/>
              <a:pPr/>
              <a:t>14</a:t>
            </a:fld>
            <a:endParaRPr lang="en-US"/>
          </a:p>
        </p:txBody>
      </p:sp>
    </p:spTree>
    <p:extLst>
      <p:ext uri="{BB962C8B-B14F-4D97-AF65-F5344CB8AC3E}">
        <p14:creationId xmlns:p14="http://schemas.microsoft.com/office/powerpoint/2010/main" val="3367461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dirty="0" smtClean="0"/>
              <a:t>This is a selection of the available</a:t>
            </a:r>
            <a:r>
              <a:rPr lang="en-US" baseline="0" dirty="0" smtClean="0"/>
              <a:t> modules on basic digital literacy skills that range from 5 to 22 minutes. More modules in Spanish are being added now.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15</a:t>
            </a:fld>
            <a:endParaRPr lang="en-US"/>
          </a:p>
        </p:txBody>
      </p:sp>
    </p:spTree>
    <p:extLst>
      <p:ext uri="{BB962C8B-B14F-4D97-AF65-F5344CB8AC3E}">
        <p14:creationId xmlns:p14="http://schemas.microsoft.com/office/powerpoint/2010/main" val="827753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As we</a:t>
            </a:r>
            <a:r>
              <a:rPr lang="en-US" baseline="0" dirty="0" smtClean="0"/>
              <a:t> mentioned earlier, cost remains a barrier to digital access for many people. One way the Office of Career, Technical, and Adult Education is working to help adults and families break down these barriers is through promoting awareness of efforts such as EveryoneOn.org. Next, we will review what its program can offer.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16</a:t>
            </a:fld>
            <a:endParaRPr lang="en-US"/>
          </a:p>
        </p:txBody>
      </p:sp>
    </p:spTree>
    <p:extLst>
      <p:ext uri="{BB962C8B-B14F-4D97-AF65-F5344CB8AC3E}">
        <p14:creationId xmlns:p14="http://schemas.microsoft.com/office/powerpoint/2010/main" val="370924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3667125" cy="2751137"/>
          </a:xfrm>
        </p:spPr>
      </p:sp>
      <p:sp>
        <p:nvSpPr>
          <p:cNvPr id="3" name="Notes Placeholder 2"/>
          <p:cNvSpPr>
            <a:spLocks noGrp="1"/>
          </p:cNvSpPr>
          <p:nvPr>
            <p:ph type="body" idx="1"/>
          </p:nvPr>
        </p:nvSpPr>
        <p:spPr>
          <a:xfrm>
            <a:off x="688182" y="3589072"/>
            <a:ext cx="5505450" cy="4183380"/>
          </a:xfrm>
        </p:spPr>
        <p:txBody>
          <a:bodyPr/>
          <a:lstStyle/>
          <a:p>
            <a:pPr rtl="0"/>
            <a:r>
              <a:rPr lang="en-US" dirty="0" smtClean="0"/>
              <a:t>Say: Here is some background about </a:t>
            </a:r>
            <a:r>
              <a:rPr lang="en-US" dirty="0" err="1" smtClean="0"/>
              <a:t>Everyoneon</a:t>
            </a:r>
            <a:r>
              <a:rPr lang="en-US" dirty="0" smtClean="0"/>
              <a:t>: it's a national non-profit working to eliminate the digital divide by providing low cost internet options to unconnected Americans. </a:t>
            </a:r>
            <a:r>
              <a:rPr lang="en-US" dirty="0" err="1" smtClean="0"/>
              <a:t>EveryoneOn</a:t>
            </a:r>
            <a:r>
              <a:rPr lang="en-US" dirty="0" smtClean="0"/>
              <a:t> does this in a variety of ways. One is by leveraging partnerships with internet providers to get affordable options for its constituents. It</a:t>
            </a:r>
            <a:r>
              <a:rPr lang="en-US" baseline="0" dirty="0" smtClean="0"/>
              <a:t> </a:t>
            </a:r>
            <a:r>
              <a:rPr lang="en-US" dirty="0" smtClean="0"/>
              <a:t>has two types of offers, wired and wireless. </a:t>
            </a:r>
          </a:p>
          <a:p>
            <a:pPr rtl="0"/>
            <a:r>
              <a:rPr lang="en-US" dirty="0" smtClean="0"/>
              <a:t>Wired offers are more for individuals who have families with students who qualify for national school lunch programs. Wireless offers are for anyone living in pre-qualified zip code. This means anyone living in a low-income zip code area, qualifying at $35,000.</a:t>
            </a:r>
            <a:br>
              <a:rPr lang="en-US" dirty="0" smtClean="0"/>
            </a:br>
            <a:endParaRPr lang="en-US" dirty="0" smtClean="0"/>
          </a:p>
          <a:p>
            <a:pPr rtl="0"/>
            <a:r>
              <a:rPr lang="en-US" dirty="0" smtClean="0"/>
              <a:t>A second way </a:t>
            </a:r>
            <a:r>
              <a:rPr lang="en-US" dirty="0" err="1" smtClean="0"/>
              <a:t>EveryoneOn</a:t>
            </a:r>
            <a:r>
              <a:rPr lang="en-US" baseline="0" dirty="0" smtClean="0"/>
              <a:t> </a:t>
            </a:r>
            <a:r>
              <a:rPr lang="en-US" dirty="0" smtClean="0"/>
              <a:t>qualifies individuals is through organizations such as OCTAE. OCTAE's portal is everyoneon.org/</a:t>
            </a:r>
            <a:r>
              <a:rPr lang="en-US" dirty="0" err="1" smtClean="0"/>
              <a:t>adulted</a:t>
            </a:r>
            <a:r>
              <a:rPr lang="en-US" dirty="0" smtClean="0"/>
              <a:t>. With this, </a:t>
            </a:r>
            <a:r>
              <a:rPr lang="en-US" dirty="0" err="1" smtClean="0"/>
              <a:t>EveryoneOn</a:t>
            </a:r>
            <a:r>
              <a:rPr lang="en-US" dirty="0" smtClean="0"/>
              <a:t> is able to pre-qualify anyone coming through OCTAE’s portal. </a:t>
            </a:r>
            <a:r>
              <a:rPr lang="en-US" dirty="0" err="1" smtClean="0"/>
              <a:t>EveryoneOn</a:t>
            </a:r>
            <a:r>
              <a:rPr lang="en-US" dirty="0" smtClean="0"/>
              <a:t> works with a lot of non-profits, school districts, and housing authorities, to get their constituents pre-qualified.</a:t>
            </a:r>
            <a:br>
              <a:rPr lang="en-US" dirty="0" smtClean="0"/>
            </a:br>
            <a:endParaRPr lang="en-US" dirty="0" smtClean="0"/>
          </a:p>
          <a:p>
            <a:pPr rtl="0"/>
            <a:r>
              <a:rPr lang="en-US" dirty="0" smtClean="0"/>
              <a:t>Most of the internet offers</a:t>
            </a:r>
            <a:r>
              <a:rPr lang="en-US" baseline="0" dirty="0" smtClean="0"/>
              <a:t> </a:t>
            </a:r>
            <a:r>
              <a:rPr lang="en-US" dirty="0" smtClean="0"/>
              <a:t>are around $10 a month, with a set up cost of the router, which is about $40. </a:t>
            </a:r>
          </a:p>
          <a:p>
            <a:pPr rtl="0"/>
            <a:r>
              <a:rPr lang="en-US" dirty="0" smtClean="0"/>
              <a:t>In addition to wireless and internet offers, </a:t>
            </a:r>
            <a:r>
              <a:rPr lang="en-US" dirty="0" err="1" smtClean="0"/>
              <a:t>EveryoneOn</a:t>
            </a:r>
            <a:r>
              <a:rPr lang="en-US" dirty="0" smtClean="0"/>
              <a:t> also offers discounted desktops, tablets, and</a:t>
            </a:r>
            <a:r>
              <a:rPr lang="en-US" baseline="0" dirty="0" smtClean="0"/>
              <a:t> </a:t>
            </a:r>
            <a:r>
              <a:rPr lang="en-US" dirty="0" smtClean="0"/>
              <a:t>laptops through other partners. </a:t>
            </a:r>
          </a:p>
          <a:p>
            <a:pPr rtl="0"/>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helpful</a:t>
            </a:r>
            <a:r>
              <a:rPr lang="en-US" baseline="0" dirty="0" smtClean="0"/>
              <a:t> materials such as flyers in English and Spanish, a sign-up guide, an internet basics curriculum, and more, visit the Campaign Materials section of the site.</a:t>
            </a:r>
            <a:endParaRPr lang="en-US" dirty="0" smtClean="0"/>
          </a:p>
        </p:txBody>
      </p:sp>
      <p:sp>
        <p:nvSpPr>
          <p:cNvPr id="4" name="Slide Number Placeholder 3"/>
          <p:cNvSpPr>
            <a:spLocks noGrp="1"/>
          </p:cNvSpPr>
          <p:nvPr>
            <p:ph type="sldNum" sz="quarter" idx="10"/>
          </p:nvPr>
        </p:nvSpPr>
        <p:spPr/>
        <p:txBody>
          <a:bodyPr/>
          <a:lstStyle/>
          <a:p>
            <a:fld id="{BC181D47-B1B4-0640-B427-0A35A13457E3}" type="slidenum">
              <a:rPr lang="en-US" smtClean="0"/>
              <a:pPr/>
              <a:t>17</a:t>
            </a:fld>
            <a:endParaRPr lang="en-US"/>
          </a:p>
        </p:txBody>
      </p:sp>
    </p:spTree>
    <p:extLst>
      <p:ext uri="{BB962C8B-B14F-4D97-AF65-F5344CB8AC3E}">
        <p14:creationId xmlns:p14="http://schemas.microsoft.com/office/powerpoint/2010/main" val="4206897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This is an example of adult education's portal on </a:t>
            </a:r>
            <a:r>
              <a:rPr lang="en-US" dirty="0" err="1" smtClean="0"/>
              <a:t>EveryoneOn’s</a:t>
            </a:r>
            <a:r>
              <a:rPr lang="en-US" dirty="0" smtClean="0"/>
              <a:t> website. As organizations sign up as enrollment partners, they get their own log-ins.</a:t>
            </a:r>
            <a:r>
              <a:rPr lang="en-US" baseline="0" dirty="0" smtClean="0"/>
              <a:t> T</a:t>
            </a:r>
            <a:r>
              <a:rPr lang="en-US" dirty="0" smtClean="0"/>
              <a:t>he</a:t>
            </a:r>
            <a:r>
              <a:rPr lang="en-US" baseline="0" dirty="0" smtClean="0"/>
              <a:t> organization</a:t>
            </a:r>
            <a:r>
              <a:rPr lang="en-US" dirty="0" smtClean="0"/>
              <a:t> can sign people up through its own site. Individuals enter their zip codes and then click “Find Offers.” They are prompted to answer a few questions, and then immediately find out which offers are available in their location. </a:t>
            </a:r>
          </a:p>
          <a:p>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18</a:t>
            </a:fld>
            <a:endParaRPr lang="en-US"/>
          </a:p>
        </p:txBody>
      </p:sp>
    </p:spTree>
    <p:extLst>
      <p:ext uri="{BB962C8B-B14F-4D97-AF65-F5344CB8AC3E}">
        <p14:creationId xmlns:p14="http://schemas.microsoft.com/office/powerpoint/2010/main" val="3015211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Say: This is an example of the offers you would get. These are two of the more popular offers: </a:t>
            </a:r>
          </a:p>
          <a:p>
            <a:pPr rtl="0"/>
            <a:r>
              <a:rPr lang="en-US" dirty="0" smtClean="0"/>
              <a:t>The Mobile Beacon offer is $10 a month for unlimited data, plus the cost of the router. </a:t>
            </a:r>
          </a:p>
          <a:p>
            <a:pPr rtl="0"/>
            <a:r>
              <a:rPr lang="en-US" dirty="0" err="1" smtClean="0"/>
              <a:t>FreedomPop</a:t>
            </a:r>
            <a:r>
              <a:rPr lang="en-US" dirty="0" smtClean="0"/>
              <a:t> is completely free, just having the cost of the router. It gives 1 gigabyte, and it's completely free. </a:t>
            </a:r>
          </a:p>
          <a:p>
            <a:pPr rtl="0"/>
            <a:r>
              <a:rPr lang="en-US" dirty="0" smtClean="0"/>
              <a:t>To make</a:t>
            </a:r>
            <a:r>
              <a:rPr lang="en-US" baseline="0" dirty="0" smtClean="0"/>
              <a:t> it clearer as to what having that amount of data means, t</a:t>
            </a:r>
            <a:r>
              <a:rPr lang="en-US" dirty="0" smtClean="0"/>
              <a:t>his data</a:t>
            </a:r>
            <a:r>
              <a:rPr lang="en-US" baseline="0" dirty="0" smtClean="0"/>
              <a:t> calculator shows what someone can get with 1 gigabyte and with 12 gigabytes. For example, with 1 gigabyte, it’s possible to stream approximately 570 songs, view 600 </a:t>
            </a:r>
            <a:r>
              <a:rPr lang="en-US" baseline="0" dirty="0" err="1" smtClean="0"/>
              <a:t>webpages</a:t>
            </a:r>
            <a:r>
              <a:rPr lang="en-US" baseline="0" dirty="0" smtClean="0"/>
              <a:t>, and send 2500 emails.</a:t>
            </a:r>
            <a:endParaRPr lang="en-US" dirty="0" smtClean="0"/>
          </a:p>
          <a:p>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19</a:t>
            </a:fld>
            <a:endParaRPr lang="en-US"/>
          </a:p>
        </p:txBody>
      </p:sp>
    </p:spTree>
    <p:extLst>
      <p:ext uri="{BB962C8B-B14F-4D97-AF65-F5344CB8AC3E}">
        <p14:creationId xmlns:p14="http://schemas.microsoft.com/office/powerpoint/2010/main" val="246405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a:t>
            </a:r>
            <a:r>
              <a:rPr lang="en-US" dirty="0" smtClean="0"/>
              <a:t>how to use the features on the slide.</a:t>
            </a:r>
            <a:r>
              <a:rPr lang="en-US" baseline="0" dirty="0" smtClean="0"/>
              <a:t> Say that a recording and PDF of slides will be available after the webinar.</a:t>
            </a:r>
          </a:p>
          <a:p>
            <a:endParaRPr lang="en-US" baseline="0" dirty="0" smtClean="0"/>
          </a:p>
        </p:txBody>
      </p:sp>
      <p:sp>
        <p:nvSpPr>
          <p:cNvPr id="4" name="Slide Number Placeholder 3"/>
          <p:cNvSpPr>
            <a:spLocks noGrp="1"/>
          </p:cNvSpPr>
          <p:nvPr>
            <p:ph type="sldNum" sz="quarter" idx="10"/>
          </p:nvPr>
        </p:nvSpPr>
        <p:spPr/>
        <p:txBody>
          <a:bodyPr/>
          <a:lstStyle/>
          <a:p>
            <a:fld id="{BC181D47-B1B4-0640-B427-0A35A13457E3}" type="slidenum">
              <a:rPr lang="en-US" smtClean="0"/>
              <a:pPr/>
              <a:t>2</a:t>
            </a:fld>
            <a:endParaRPr lang="en-US"/>
          </a:p>
        </p:txBody>
      </p:sp>
    </p:spTree>
    <p:extLst>
      <p:ext uri="{BB962C8B-B14F-4D97-AF65-F5344CB8AC3E}">
        <p14:creationId xmlns:p14="http://schemas.microsoft.com/office/powerpoint/2010/main" val="1887651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Say:</a:t>
            </a:r>
            <a:r>
              <a:rPr lang="en-US" baseline="0" dirty="0" smtClean="0"/>
              <a:t> </a:t>
            </a:r>
            <a:r>
              <a:rPr lang="en-US" dirty="0" smtClean="0"/>
              <a:t>Here are a few computer offers, because </a:t>
            </a:r>
            <a:r>
              <a:rPr lang="en-US" dirty="0" err="1" smtClean="0"/>
              <a:t>EveryoneOn</a:t>
            </a:r>
            <a:r>
              <a:rPr lang="en-US" dirty="0" smtClean="0"/>
              <a:t> realizes that having a device is often a barrier as well. Most range from $162 on the high end for a desktop computer;</a:t>
            </a:r>
            <a:r>
              <a:rPr lang="en-US" baseline="0" dirty="0" smtClean="0"/>
              <a:t> s</a:t>
            </a:r>
            <a:r>
              <a:rPr lang="en-US" dirty="0" smtClean="0"/>
              <a:t>ome offers are lower. There are laptops for between $150 to $200. Tablets were recently added as more people are moving to that platform. </a:t>
            </a:r>
          </a:p>
          <a:p>
            <a:pPr rtl="0"/>
            <a:endParaRPr lang="en-US" dirty="0" smtClean="0"/>
          </a:p>
          <a:p>
            <a:pPr rtl="0"/>
            <a:r>
              <a:rPr lang="en-US" dirty="0" smtClean="0"/>
              <a:t>Most devices</a:t>
            </a:r>
            <a:r>
              <a:rPr lang="en-US" baseline="0" dirty="0" smtClean="0"/>
              <a:t> are simple to set up– plug them in and you’re good to go.  </a:t>
            </a:r>
            <a:r>
              <a:rPr lang="en-US" baseline="0" dirty="0" err="1" smtClean="0"/>
              <a:t>EveryoneOn</a:t>
            </a:r>
            <a:r>
              <a:rPr lang="en-US" baseline="0" dirty="0" smtClean="0"/>
              <a:t> provides instruction for enrollment partners and then provide training so partners can train people who come in through their system.</a:t>
            </a:r>
          </a:p>
          <a:p>
            <a:pPr rtl="0"/>
            <a:endParaRPr lang="en-US" baseline="0" dirty="0" smtClean="0"/>
          </a:p>
          <a:p>
            <a:pPr rtl="0"/>
            <a:r>
              <a:rPr lang="en-US" baseline="0" dirty="0" smtClean="0"/>
              <a:t>If individuals needs extra help, depending on which offer they decide to go with, they can call in to the support number and get transferred to support staff.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20</a:t>
            </a:fld>
            <a:endParaRPr lang="en-US"/>
          </a:p>
        </p:txBody>
      </p:sp>
    </p:spTree>
    <p:extLst>
      <p:ext uri="{BB962C8B-B14F-4D97-AF65-F5344CB8AC3E}">
        <p14:creationId xmlns:p14="http://schemas.microsoft.com/office/powerpoint/2010/main" val="2464057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The third way </a:t>
            </a:r>
            <a:r>
              <a:rPr lang="en-US" dirty="0" err="1" smtClean="0"/>
              <a:t>EveryoneOn</a:t>
            </a:r>
            <a:r>
              <a:rPr lang="en-US" dirty="0" smtClean="0"/>
              <a:t> is helping to bridge the digital divide is by linking people with classes that will help them to gain the skills they need to be digitally literate. On its site, libraries sign up as a training location. The libraries put in their classes, their hours, and contact information. As constituents</a:t>
            </a:r>
            <a:r>
              <a:rPr lang="en-US" baseline="0" dirty="0" smtClean="0"/>
              <a:t> </a:t>
            </a:r>
            <a:r>
              <a:rPr lang="en-US" dirty="0" smtClean="0"/>
              <a:t>sign up for internet access, based on their zip code, the site will recommend classes near them. </a:t>
            </a:r>
          </a:p>
          <a:p>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21</a:t>
            </a:fld>
            <a:endParaRPr lang="en-US"/>
          </a:p>
        </p:txBody>
      </p:sp>
    </p:spTree>
    <p:extLst>
      <p:ext uri="{BB962C8B-B14F-4D97-AF65-F5344CB8AC3E}">
        <p14:creationId xmlns:p14="http://schemas.microsoft.com/office/powerpoint/2010/main" val="2464057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Say: Many people say language can be a barrier. The </a:t>
            </a:r>
            <a:r>
              <a:rPr lang="en-US" dirty="0" err="1" smtClean="0"/>
              <a:t>EveryoneOn</a:t>
            </a:r>
            <a:r>
              <a:rPr lang="en-US" dirty="0" smtClean="0"/>
              <a:t> site is available in Spanish, as are most of the sites linked in its knowledge center. So if constituents are looking for a resource, for example, online banking, most of the sites linked through its platform will be available in Spanish as well. </a:t>
            </a:r>
          </a:p>
          <a:p>
            <a:pPr rtl="0"/>
            <a:endParaRPr lang="en-US" dirty="0" smtClean="0"/>
          </a:p>
        </p:txBody>
      </p:sp>
      <p:sp>
        <p:nvSpPr>
          <p:cNvPr id="4" name="Slide Number Placeholder 3"/>
          <p:cNvSpPr>
            <a:spLocks noGrp="1"/>
          </p:cNvSpPr>
          <p:nvPr>
            <p:ph type="sldNum" sz="quarter" idx="10"/>
          </p:nvPr>
        </p:nvSpPr>
        <p:spPr/>
        <p:txBody>
          <a:bodyPr/>
          <a:lstStyle/>
          <a:p>
            <a:fld id="{BC181D47-B1B4-0640-B427-0A35A13457E3}" type="slidenum">
              <a:rPr lang="en-US" smtClean="0"/>
              <a:pPr/>
              <a:t>22</a:t>
            </a:fld>
            <a:endParaRPr lang="en-US"/>
          </a:p>
        </p:txBody>
      </p:sp>
    </p:spTree>
    <p:extLst>
      <p:ext uri="{BB962C8B-B14F-4D97-AF65-F5344CB8AC3E}">
        <p14:creationId xmlns:p14="http://schemas.microsoft.com/office/powerpoint/2010/main" val="2464057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dirty="0" smtClean="0"/>
              <a:t>As mentioned earlier, in the 2013 Pew Internet and the American Life survey, ease of use or what could be called the “hassle”, barrier is growing. Making</a:t>
            </a:r>
            <a:r>
              <a:rPr lang="en-US" baseline="0" dirty="0" smtClean="0"/>
              <a:t> a good choice about a device or data plan to purchase or setting up and maintaining security for a home network isn’t easy. And for people with disabilities, it can be difficult to get the information via the Internet in a mode that they can easily use.</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23</a:t>
            </a:fld>
            <a:endParaRPr lang="en-US"/>
          </a:p>
        </p:txBody>
      </p:sp>
    </p:spTree>
    <p:extLst>
      <p:ext uri="{BB962C8B-B14F-4D97-AF65-F5344CB8AC3E}">
        <p14:creationId xmlns:p14="http://schemas.microsoft.com/office/powerpoint/2010/main" val="2190636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Say: Many of our adult education programs do not have the capacity to provide a one-to-one or in-classroom</a:t>
            </a:r>
            <a:r>
              <a:rPr lang="en-US" sz="1200" baseline="0" dirty="0" smtClean="0"/>
              <a:t> laptop program. Allowing students to bring and use their own devices can go a long way toward bringing technology into the learning environment. Wireless routers from </a:t>
            </a:r>
            <a:r>
              <a:rPr lang="en-US" sz="1200" baseline="0" dirty="0" err="1" smtClean="0"/>
              <a:t>EveryoneOn</a:t>
            </a:r>
            <a:r>
              <a:rPr lang="en-US" sz="1200" baseline="0" dirty="0" smtClean="0"/>
              <a:t> can help turn a classroom into a wired learning environment. But there are important considerations to this approach.</a:t>
            </a:r>
          </a:p>
          <a:p>
            <a:r>
              <a:rPr lang="en-US" sz="1200" baseline="0" dirty="0" smtClean="0"/>
              <a:t>Pro’s include: </a:t>
            </a:r>
          </a:p>
          <a:p>
            <a:pPr lvl="1"/>
            <a:r>
              <a:rPr lang="en-US" sz="1200" dirty="0" smtClean="0"/>
              <a:t>People are familiar with own devices.</a:t>
            </a:r>
          </a:p>
          <a:p>
            <a:pPr lvl="1"/>
            <a:r>
              <a:rPr lang="en-US" sz="1200" dirty="0" smtClean="0"/>
              <a:t>Students</a:t>
            </a:r>
            <a:r>
              <a:rPr lang="en-US" sz="1200" baseline="0" dirty="0" smtClean="0"/>
              <a:t> c</a:t>
            </a:r>
            <a:r>
              <a:rPr lang="en-US" sz="1200" dirty="0" smtClean="0"/>
              <a:t>an continue to work after class.</a:t>
            </a:r>
          </a:p>
          <a:p>
            <a:pPr lvl="1"/>
            <a:r>
              <a:rPr lang="en-US" sz="1200" dirty="0" smtClean="0"/>
              <a:t>There is little need to provide equipment.</a:t>
            </a:r>
          </a:p>
          <a:p>
            <a:pPr lvl="1"/>
            <a:r>
              <a:rPr lang="en-US" sz="1200" dirty="0" smtClean="0"/>
              <a:t>Any space can be a digital learning environment.</a:t>
            </a:r>
          </a:p>
          <a:p>
            <a:pPr lvl="0"/>
            <a:r>
              <a:rPr lang="en-US" sz="1200" dirty="0" smtClean="0"/>
              <a:t>All</a:t>
            </a:r>
            <a:r>
              <a:rPr lang="en-US" sz="1200" baseline="0" dirty="0" smtClean="0"/>
              <a:t> of these are compelling reasons to try this approach. Students do not all need to have the same device. Students can even pair up quite successfully if not everyone has a portable device. There is a lot of communication practice that happens when students are sharing devices and learning together – and when students are talking about their device being similar or different than their peers’.</a:t>
            </a:r>
            <a:endParaRPr lang="en-US" sz="1200" dirty="0" smtClean="0"/>
          </a:p>
          <a:p>
            <a:endParaRPr lang="en-US" sz="1200" dirty="0" smtClean="0"/>
          </a:p>
          <a:p>
            <a:r>
              <a:rPr lang="en-US" sz="1200" dirty="0" smtClean="0"/>
              <a:t>However, there are some con’s to this</a:t>
            </a:r>
            <a:r>
              <a:rPr lang="en-US" sz="1200" baseline="0" dirty="0" smtClean="0"/>
              <a:t> approach:</a:t>
            </a:r>
          </a:p>
          <a:p>
            <a:pPr lvl="1"/>
            <a:r>
              <a:rPr lang="en-US" sz="1200" dirty="0" smtClean="0"/>
              <a:t>You,</a:t>
            </a:r>
            <a:r>
              <a:rPr lang="en-US" sz="1200" baseline="0" dirty="0" smtClean="0"/>
              <a:t> as the teacher, m</a:t>
            </a:r>
            <a:r>
              <a:rPr lang="en-US" sz="1200" dirty="0" smtClean="0"/>
              <a:t>ay need specialized tech help at least to start.</a:t>
            </a:r>
          </a:p>
          <a:p>
            <a:pPr lvl="1"/>
            <a:r>
              <a:rPr lang="en-US" sz="1200" dirty="0" smtClean="0"/>
              <a:t>Some devices may be incompatible</a:t>
            </a:r>
            <a:r>
              <a:rPr lang="en-US" sz="1200" baseline="0" dirty="0" smtClean="0"/>
              <a:t> with some of the </a:t>
            </a:r>
            <a:r>
              <a:rPr lang="en-US" sz="1200" dirty="0" smtClean="0"/>
              <a:t>software or hardware, and not all sites render the same on different</a:t>
            </a:r>
            <a:r>
              <a:rPr lang="en-US" sz="1200" baseline="0" dirty="0" smtClean="0"/>
              <a:t> devices so students may be seeing things slightly different.</a:t>
            </a:r>
            <a:endParaRPr lang="en-US" sz="1200" dirty="0" smtClean="0"/>
          </a:p>
          <a:p>
            <a:pPr lvl="1"/>
            <a:r>
              <a:rPr lang="en-US" sz="1200" dirty="0" smtClean="0"/>
              <a:t>Wireless connectivity is not always as robust as one would hope.</a:t>
            </a:r>
          </a:p>
          <a:p>
            <a:pPr lvl="1"/>
            <a:r>
              <a:rPr lang="en-US" sz="1200" dirty="0" smtClean="0"/>
              <a:t>There may be security concerns for your program network, so</a:t>
            </a:r>
            <a:r>
              <a:rPr lang="en-US" sz="1200" baseline="0" dirty="0" smtClean="0"/>
              <a:t> be sure to talk to your administrator.</a:t>
            </a:r>
            <a:endParaRPr lang="en-US" sz="1200" dirty="0" smtClean="0"/>
          </a:p>
        </p:txBody>
      </p:sp>
      <p:sp>
        <p:nvSpPr>
          <p:cNvPr id="4" name="Slide Number Placeholder 3"/>
          <p:cNvSpPr>
            <a:spLocks noGrp="1"/>
          </p:cNvSpPr>
          <p:nvPr>
            <p:ph type="sldNum" sz="quarter" idx="10"/>
          </p:nvPr>
        </p:nvSpPr>
        <p:spPr/>
        <p:txBody>
          <a:bodyPr/>
          <a:lstStyle/>
          <a:p>
            <a:fld id="{BC181D47-B1B4-0640-B427-0A35A13457E3}" type="slidenum">
              <a:rPr lang="en-US" smtClean="0"/>
              <a:pPr/>
              <a:t>24</a:t>
            </a:fld>
            <a:endParaRPr lang="en-US"/>
          </a:p>
        </p:txBody>
      </p:sp>
    </p:spTree>
    <p:extLst>
      <p:ext uri="{BB962C8B-B14F-4D97-AF65-F5344CB8AC3E}">
        <p14:creationId xmlns:p14="http://schemas.microsoft.com/office/powerpoint/2010/main" val="1825213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Say: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OCTAE is working with </a:t>
            </a:r>
            <a:r>
              <a:rPr lang="en-US" sz="1200" b="0" i="0" kern="1200" dirty="0" err="1" smtClean="0">
                <a:solidFill>
                  <a:schemeClr val="tx1"/>
                </a:solidFill>
                <a:effectLst/>
                <a:latin typeface="+mn-lt"/>
                <a:ea typeface="+mn-ea"/>
                <a:cs typeface="+mn-cs"/>
              </a:rPr>
              <a:t>Benetech</a:t>
            </a:r>
            <a:r>
              <a:rPr lang="en-US" sz="1200" b="0" i="0" kern="1200" dirty="0" smtClean="0">
                <a:solidFill>
                  <a:schemeClr val="tx1"/>
                </a:solidFill>
                <a:effectLst/>
                <a:latin typeface="+mn-lt"/>
                <a:ea typeface="+mn-ea"/>
                <a:cs typeface="+mn-cs"/>
              </a:rPr>
              <a:t> to inform youth and adult students with visual, physical, and learning disabilities that they may be eligible for no-cost memberships to their </a:t>
            </a:r>
            <a:r>
              <a:rPr lang="en-US" sz="1200" b="0" i="0" kern="1200" dirty="0" err="1" smtClean="0">
                <a:solidFill>
                  <a:schemeClr val="tx1"/>
                </a:solidFill>
                <a:effectLst/>
                <a:latin typeface="+mn-lt"/>
                <a:ea typeface="+mn-ea"/>
                <a:cs typeface="+mn-cs"/>
                <a:hlinkClick r:id="rId3"/>
              </a:rPr>
              <a:t>Bookshare</a:t>
            </a:r>
            <a:r>
              <a:rPr lang="en-US" sz="1200" b="0" i="0" kern="1200" dirty="0" smtClean="0">
                <a:solidFill>
                  <a:schemeClr val="tx1"/>
                </a:solidFill>
                <a:effectLst/>
                <a:latin typeface="+mn-lt"/>
                <a:ea typeface="+mn-ea"/>
                <a:cs typeface="+mn-cs"/>
              </a:rPr>
              <a:t> service. </a:t>
            </a:r>
            <a:r>
              <a:rPr lang="en-US" sz="1200" b="0" i="0" kern="1200" dirty="0" err="1" smtClean="0">
                <a:solidFill>
                  <a:schemeClr val="tx1"/>
                </a:solidFill>
                <a:effectLst/>
                <a:latin typeface="+mn-lt"/>
                <a:ea typeface="+mn-ea"/>
                <a:cs typeface="+mn-cs"/>
              </a:rPr>
              <a:t>Bookshare</a:t>
            </a:r>
            <a:r>
              <a:rPr lang="en-US" sz="1200" b="0" i="0" kern="1200" dirty="0" smtClean="0">
                <a:solidFill>
                  <a:schemeClr val="tx1"/>
                </a:solidFill>
                <a:effectLst/>
                <a:latin typeface="+mn-lt"/>
                <a:ea typeface="+mn-ea"/>
                <a:cs typeface="+mn-cs"/>
              </a:rPr>
              <a:t> membership offers access to digital text that is delivered in custom formats such as audio, customizable text, and digital Braille, and more; reading software that facilitates study with annotations, dictionary, spellcheck, and pronunciation guide; and access to a library of over 300,000 materials. </a:t>
            </a:r>
            <a:r>
              <a:rPr lang="en-US" sz="1200" b="0" i="0" kern="1200" dirty="0" err="1" smtClean="0">
                <a:solidFill>
                  <a:schemeClr val="tx1"/>
                </a:solidFill>
                <a:effectLst/>
                <a:latin typeface="+mn-lt"/>
                <a:ea typeface="+mn-ea"/>
                <a:cs typeface="+mn-cs"/>
              </a:rPr>
              <a:t>Bookshare</a:t>
            </a:r>
            <a:r>
              <a:rPr lang="en-US" sz="1200" b="0" i="0" kern="1200" dirty="0" smtClean="0">
                <a:solidFill>
                  <a:schemeClr val="tx1"/>
                </a:solidFill>
                <a:effectLst/>
                <a:latin typeface="+mn-lt"/>
                <a:ea typeface="+mn-ea"/>
                <a:cs typeface="+mn-cs"/>
              </a:rPr>
              <a:t> is funded in part by the Department of Education through the Office of Special Education and Rehabilitation Programs. The program addresses the critical aspect of timely access to print for students’ success in academic and occupational settings.</a:t>
            </a:r>
          </a:p>
        </p:txBody>
      </p:sp>
      <p:sp>
        <p:nvSpPr>
          <p:cNvPr id="4" name="Slide Number Placeholder 3"/>
          <p:cNvSpPr>
            <a:spLocks noGrp="1"/>
          </p:cNvSpPr>
          <p:nvPr>
            <p:ph type="sldNum" sz="quarter" idx="10"/>
          </p:nvPr>
        </p:nvSpPr>
        <p:spPr/>
        <p:txBody>
          <a:bodyPr/>
          <a:lstStyle/>
          <a:p>
            <a:fld id="{BC181D47-B1B4-0640-B427-0A35A13457E3}" type="slidenum">
              <a:rPr lang="en-US" smtClean="0"/>
              <a:pPr/>
              <a:t>25</a:t>
            </a:fld>
            <a:endParaRPr lang="en-US"/>
          </a:p>
        </p:txBody>
      </p:sp>
    </p:spTree>
    <p:extLst>
      <p:ext uri="{BB962C8B-B14F-4D97-AF65-F5344CB8AC3E}">
        <p14:creationId xmlns:p14="http://schemas.microsoft.com/office/powerpoint/2010/main" val="4233068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Among </a:t>
            </a:r>
            <a:r>
              <a:rPr lang="en-US" baseline="0" dirty="0" smtClean="0"/>
              <a:t>people who are not online, l</a:t>
            </a:r>
            <a:r>
              <a:rPr lang="en-US" dirty="0" smtClean="0"/>
              <a:t>ack</a:t>
            </a:r>
            <a:r>
              <a:rPr lang="en-US" baseline="0" dirty="0" smtClean="0"/>
              <a:t> of perceived r</a:t>
            </a:r>
            <a:r>
              <a:rPr lang="en-US" dirty="0" smtClean="0"/>
              <a:t>elevance is another barrier</a:t>
            </a:r>
            <a:r>
              <a:rPr lang="en-US" baseline="0" dirty="0" smtClean="0"/>
              <a:t> that keeps them from getting online.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26</a:t>
            </a:fld>
            <a:endParaRPr lang="en-US"/>
          </a:p>
        </p:txBody>
      </p:sp>
    </p:spTree>
    <p:extLst>
      <p:ext uri="{BB962C8B-B14F-4D97-AF65-F5344CB8AC3E}">
        <p14:creationId xmlns:p14="http://schemas.microsoft.com/office/powerpoint/2010/main" val="2588600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participants to </a:t>
            </a:r>
            <a:r>
              <a:rPr lang="en-US" dirty="0" smtClean="0"/>
              <a:t>read</a:t>
            </a:r>
            <a:r>
              <a:rPr lang="en-US" baseline="0" dirty="0" smtClean="0"/>
              <a:t> the question in the gray box:  How do you find good content for supplemental and self-study for your students?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using Today’s Meet, direct students to your page, share your screen with the results, and read a few participant comments.</a:t>
            </a:r>
          </a:p>
          <a:p>
            <a:endParaRPr lang="en-US" baseline="0" dirty="0" smtClean="0"/>
          </a:p>
          <a:p>
            <a:r>
              <a:rPr lang="en-US" baseline="0" dirty="0" smtClean="0"/>
              <a:t>Say: The good news – and the bad news – is that the internet is so rich. You can find information about nearly anything! Or can you? Effective searching is becoming a critical skill in order to get search returns that are on target. This is true for us as much as it is for students.</a:t>
            </a:r>
          </a:p>
          <a:p>
            <a:r>
              <a:rPr lang="en-US" baseline="0" dirty="0" smtClean="0"/>
              <a:t>I am struck by a quote from this referenced report that “much good content remains largely invisible to students.”  Why is that? We have to help get our students connected to the wealth of information that they could be learning from in and out of class. </a:t>
            </a:r>
          </a:p>
          <a:p>
            <a:endParaRPr lang="en-US" baseline="0" dirty="0" smtClean="0"/>
          </a:p>
          <a:p>
            <a:r>
              <a:rPr lang="en-US" baseline="0" dirty="0" smtClean="0"/>
              <a:t>Say: Taking on this challenge is also an opportunity to ask students directly what they are interested in; you are likely to be surprised. </a:t>
            </a:r>
          </a:p>
          <a:p>
            <a:endParaRPr lang="en-US" baseline="0" dirty="0" smtClean="0"/>
          </a:p>
          <a:p>
            <a:r>
              <a:rPr lang="en-US" baseline="0" dirty="0" smtClean="0"/>
              <a:t>Share an example, such as: I was surprised by one student who had a great interest and knowledge in classical art. An elementary school teacher had given her a coffee table art book that she had cherished and studied through the years. When she got online, what she wanted to do was to visit museum sites and learn more about classical art. I learned a lot working with her! She and I also found related museum sites for her children. They could start sharing her interest and learning together.</a:t>
            </a:r>
          </a:p>
        </p:txBody>
      </p:sp>
      <p:sp>
        <p:nvSpPr>
          <p:cNvPr id="4" name="Slide Number Placeholder 3"/>
          <p:cNvSpPr>
            <a:spLocks noGrp="1"/>
          </p:cNvSpPr>
          <p:nvPr>
            <p:ph type="sldNum" sz="quarter" idx="10"/>
          </p:nvPr>
        </p:nvSpPr>
        <p:spPr/>
        <p:txBody>
          <a:bodyPr/>
          <a:lstStyle/>
          <a:p>
            <a:fld id="{BC181D47-B1B4-0640-B427-0A35A13457E3}" type="slidenum">
              <a:rPr lang="en-US" smtClean="0"/>
              <a:pPr/>
              <a:t>27</a:t>
            </a:fld>
            <a:endParaRPr lang="en-US"/>
          </a:p>
        </p:txBody>
      </p:sp>
    </p:spTree>
    <p:extLst>
      <p:ext uri="{BB962C8B-B14F-4D97-AF65-F5344CB8AC3E}">
        <p14:creationId xmlns:p14="http://schemas.microsoft.com/office/powerpoint/2010/main" val="1675281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Job search is a very relevant</a:t>
            </a:r>
            <a:r>
              <a:rPr lang="en-US" baseline="0" dirty="0" smtClean="0"/>
              <a:t> activity for many of our students. We discussed earlier how many adults use the libraries for job searches. This freely available site, Job Scout, was field tested in the California Library Literacy system. It is designed for low-skilled readers in English and Spanish. It offers a wealth of features to assist with job searches, including </a:t>
            </a:r>
          </a:p>
          <a:p>
            <a:pPr lvl="1"/>
            <a:r>
              <a:rPr lang="en-US" sz="1200" dirty="0" smtClean="0"/>
              <a:t>No cost access to job listings, aggregated by </a:t>
            </a:r>
            <a:r>
              <a:rPr lang="en-US" sz="1200" dirty="0" err="1" smtClean="0"/>
              <a:t>SimplyHire</a:t>
            </a:r>
            <a:endParaRPr lang="en-US" sz="1200" dirty="0" smtClean="0"/>
          </a:p>
          <a:p>
            <a:pPr lvl="1"/>
            <a:r>
              <a:rPr lang="en-US" sz="1200" dirty="0" smtClean="0"/>
              <a:t>No cost portfolio to save listings and resumes</a:t>
            </a:r>
          </a:p>
          <a:p>
            <a:pPr lvl="1"/>
            <a:r>
              <a:rPr lang="en-US" sz="1200" dirty="0" smtClean="0"/>
              <a:t>Digital literacy tutorials</a:t>
            </a:r>
          </a:p>
          <a:p>
            <a:pPr lvl="1"/>
            <a:r>
              <a:rPr lang="en-US" sz="1200" dirty="0" smtClean="0"/>
              <a:t>Social media platform</a:t>
            </a:r>
          </a:p>
          <a:p>
            <a:pPr lvl="1"/>
            <a:r>
              <a:rPr lang="en-US" sz="1200" dirty="0" smtClean="0"/>
              <a:t>Badges that reward progress</a:t>
            </a:r>
          </a:p>
          <a:p>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28</a:t>
            </a:fld>
            <a:endParaRPr lang="en-US"/>
          </a:p>
        </p:txBody>
      </p:sp>
    </p:spTree>
    <p:extLst>
      <p:ext uri="{BB962C8B-B14F-4D97-AF65-F5344CB8AC3E}">
        <p14:creationId xmlns:p14="http://schemas.microsoft.com/office/powerpoint/2010/main" val="3234566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Confidence comes with practice,</a:t>
            </a:r>
            <a:r>
              <a:rPr lang="en-US" baseline="0" dirty="0" smtClean="0"/>
              <a:t> practice, practice and solving multiple problems.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29</a:t>
            </a:fld>
            <a:endParaRPr lang="en-US"/>
          </a:p>
        </p:txBody>
      </p:sp>
    </p:spTree>
    <p:extLst>
      <p:ext uri="{BB962C8B-B14F-4D97-AF65-F5344CB8AC3E}">
        <p14:creationId xmlns:p14="http://schemas.microsoft.com/office/powerpoint/2010/main" val="2113091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Tell participants you would like to take a quick poll so the group gets an idea of what types of organizations are represented. Give instructions on how to access and respond to the poll. If using Poll Everywhere, provide Poll Everywhere number and web address for the poll you created.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Summarize poll results. If using Poll Everywhere, have the results on your browser and share your screen. </a:t>
            </a:r>
          </a:p>
          <a:p>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3</a:t>
            </a:fld>
            <a:endParaRPr lang="en-US"/>
          </a:p>
        </p:txBody>
      </p:sp>
    </p:spTree>
    <p:extLst>
      <p:ext uri="{BB962C8B-B14F-4D97-AF65-F5344CB8AC3E}">
        <p14:creationId xmlns:p14="http://schemas.microsoft.com/office/powerpoint/2010/main" val="1331240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Say: Let’s switch to thinking about us as practitioners</a:t>
            </a:r>
            <a:r>
              <a:rPr lang="en-US" baseline="0" dirty="0" smtClean="0"/>
              <a:t> and our confidence to do more with technology for our students. The LINCS site is one place where you can grow your experience and confidence. At LINCS, you can find 16 topical Community Groups where you can discuss issues with peers and experts. There is a collection of vetted and reviewed resources, organized into the same 16 topical categories that are a good place to start when looking for resources for yourself or your students. At the LINCS Learning Portal, you can find </a:t>
            </a:r>
          </a:p>
          <a:p>
            <a:pPr lvl="1"/>
            <a:r>
              <a:rPr lang="en-US" sz="1200" dirty="0" smtClean="0">
                <a:latin typeface="+mn-lt"/>
              </a:rPr>
              <a:t>17 self-paced, no cost courses in topics such as</a:t>
            </a:r>
          </a:p>
          <a:p>
            <a:pPr lvl="2"/>
            <a:r>
              <a:rPr lang="en-US" sz="1200" dirty="0" smtClean="0">
                <a:latin typeface="+mn-lt"/>
              </a:rPr>
              <a:t>Career Pathways</a:t>
            </a:r>
          </a:p>
          <a:p>
            <a:pPr lvl="2"/>
            <a:r>
              <a:rPr lang="en-US" sz="1200" dirty="0" smtClean="0">
                <a:latin typeface="+mn-lt"/>
              </a:rPr>
              <a:t>Adult ESL</a:t>
            </a:r>
          </a:p>
          <a:p>
            <a:pPr lvl="2"/>
            <a:r>
              <a:rPr lang="en-US" sz="1200" dirty="0" smtClean="0">
                <a:latin typeface="+mn-lt"/>
              </a:rPr>
              <a:t>Integrating Technology, and </a:t>
            </a:r>
          </a:p>
          <a:p>
            <a:pPr lvl="2"/>
            <a:r>
              <a:rPr lang="en-US" sz="1200" dirty="0" smtClean="0">
                <a:latin typeface="+mn-lt"/>
              </a:rPr>
              <a:t>Learning to Achieve, or how to serve students with learning disabilities</a:t>
            </a:r>
          </a:p>
          <a:p>
            <a:pPr lvl="1"/>
            <a:r>
              <a:rPr lang="en-US" sz="1200" dirty="0" smtClean="0">
                <a:latin typeface="+mn-lt"/>
              </a:rPr>
              <a:t>Facilitated courses are offered in cooperation with states and programs.</a:t>
            </a:r>
          </a:p>
          <a:p>
            <a:pPr lvl="1"/>
            <a:r>
              <a:rPr lang="en-US" sz="1200" dirty="0" smtClean="0">
                <a:latin typeface="+mn-lt"/>
              </a:rPr>
              <a:t>And all of the courses offer</a:t>
            </a:r>
            <a:r>
              <a:rPr lang="en-US" sz="1200" baseline="0" dirty="0" smtClean="0">
                <a:latin typeface="+mn-lt"/>
              </a:rPr>
              <a:t> c</a:t>
            </a:r>
            <a:r>
              <a:rPr lang="en-US" sz="1200" dirty="0" smtClean="0">
                <a:latin typeface="+mn-lt"/>
              </a:rPr>
              <a:t>ertificates of completion if you are meeting continuing education requirements.</a:t>
            </a:r>
          </a:p>
        </p:txBody>
      </p:sp>
      <p:sp>
        <p:nvSpPr>
          <p:cNvPr id="4" name="Slide Number Placeholder 3"/>
          <p:cNvSpPr>
            <a:spLocks noGrp="1"/>
          </p:cNvSpPr>
          <p:nvPr>
            <p:ph type="sldNum" sz="quarter" idx="10"/>
          </p:nvPr>
        </p:nvSpPr>
        <p:spPr/>
        <p:txBody>
          <a:bodyPr/>
          <a:lstStyle/>
          <a:p>
            <a:fld id="{BC181D47-B1B4-0640-B427-0A35A13457E3}"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This course is</a:t>
            </a:r>
            <a:r>
              <a:rPr lang="en-US" baseline="0" dirty="0" smtClean="0"/>
              <a:t> particularly relevant to our discussion—Integrating Technology. This self-paced course will provide you with a solid understanding of why, how, and what to integrate with many links to new resources and ideas to try tomorrow. It is closely linked to the community of practice through reflection questions, so you will be able to raise questions and engage in group discussion even though you are not taking the class in a cohort.</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31</a:t>
            </a:fld>
            <a:endParaRPr lang="en-US"/>
          </a:p>
        </p:txBody>
      </p:sp>
    </p:spTree>
    <p:extLst>
      <p:ext uri="{BB962C8B-B14F-4D97-AF65-F5344CB8AC3E}">
        <p14:creationId xmlns:p14="http://schemas.microsoft.com/office/powerpoint/2010/main" val="1001002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Say: Now that we’ve talked about so many aspects</a:t>
            </a:r>
            <a:r>
              <a:rPr lang="en-US" i="0" baseline="0" dirty="0" smtClean="0"/>
              <a:t> of digital literacy, what are you going to do about it? You may be wondering how to best direct your limited energy and resources.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32</a:t>
            </a:fld>
            <a:endParaRPr lang="en-US"/>
          </a:p>
        </p:txBody>
      </p:sp>
    </p:spTree>
    <p:extLst>
      <p:ext uri="{BB962C8B-B14F-4D97-AF65-F5344CB8AC3E}">
        <p14:creationId xmlns:p14="http://schemas.microsoft.com/office/powerpoint/2010/main" val="2113091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6913"/>
            <a:ext cx="2443162" cy="1833562"/>
          </a:xfrm>
        </p:spPr>
      </p:sp>
      <p:sp>
        <p:nvSpPr>
          <p:cNvPr id="3" name="Notes Placeholder 2"/>
          <p:cNvSpPr>
            <a:spLocks noGrp="1"/>
          </p:cNvSpPr>
          <p:nvPr>
            <p:ph type="body" idx="1"/>
          </p:nvPr>
        </p:nvSpPr>
        <p:spPr>
          <a:xfrm>
            <a:off x="688182" y="2770076"/>
            <a:ext cx="5505450" cy="4183380"/>
          </a:xfrm>
        </p:spPr>
        <p:txBody>
          <a:bodyPr/>
          <a:lstStyle/>
          <a:p>
            <a:r>
              <a:rPr lang="en-US" i="0" dirty="0" smtClean="0"/>
              <a:t>Say: OCTAE has assembled a tool to help programs and state leaders look across their states</a:t>
            </a:r>
            <a:r>
              <a:rPr lang="en-US" i="0" baseline="0" dirty="0" smtClean="0"/>
              <a:t> or regions and take all the considerations into account to help plan expansion of digital learning efforts. </a:t>
            </a:r>
          </a:p>
          <a:p>
            <a:endParaRPr lang="en-US" i="0" baseline="0" dirty="0" smtClean="0"/>
          </a:p>
          <a:p>
            <a:r>
              <a:rPr lang="en-US" i="0" baseline="0" dirty="0" smtClean="0"/>
              <a:t>This tool consists of</a:t>
            </a:r>
          </a:p>
          <a:p>
            <a:pPr marL="171450" indent="-171450">
              <a:buFont typeface="Arial"/>
              <a:buChar char="•"/>
            </a:pPr>
            <a:r>
              <a:rPr lang="en-US" sz="1200" kern="1200" dirty="0" smtClean="0">
                <a:solidFill>
                  <a:schemeClr val="tx1"/>
                </a:solidFill>
                <a:latin typeface="+mn-lt"/>
                <a:ea typeface="+mn-ea"/>
                <a:cs typeface="+mn-cs"/>
              </a:rPr>
              <a:t>a short report on the state of connectedness among the adult </a:t>
            </a:r>
            <a:r>
              <a:rPr lang="en-US" sz="1200" kern="1200" dirty="0" err="1" smtClean="0">
                <a:solidFill>
                  <a:schemeClr val="tx1"/>
                </a:solidFill>
                <a:latin typeface="+mn-lt"/>
                <a:ea typeface="+mn-ea"/>
                <a:cs typeface="+mn-cs"/>
              </a:rPr>
              <a:t>ed</a:t>
            </a:r>
            <a:r>
              <a:rPr lang="en-US" sz="1200" kern="1200" dirty="0" smtClean="0">
                <a:solidFill>
                  <a:schemeClr val="tx1"/>
                </a:solidFill>
                <a:latin typeface="+mn-lt"/>
                <a:ea typeface="+mn-ea"/>
                <a:cs typeface="+mn-cs"/>
              </a:rPr>
              <a:t> target audience;</a:t>
            </a:r>
            <a:endParaRPr lang="en-US" sz="1200" kern="1200" dirty="0" smtClean="0">
              <a:solidFill>
                <a:schemeClr val="tx1"/>
              </a:solidFill>
              <a:latin typeface="+mn-lt"/>
              <a:ea typeface="+mn-ea"/>
              <a:cs typeface="+mn-cs"/>
              <a:hlinkClick r:id="rId3"/>
            </a:endParaRPr>
          </a:p>
          <a:p>
            <a:pPr marL="171450" indent="-171450">
              <a:buFont typeface="Arial"/>
              <a:buChar char="•"/>
            </a:pPr>
            <a:r>
              <a:rPr lang="en-US" sz="1200" kern="1200" dirty="0" smtClean="0">
                <a:solidFill>
                  <a:schemeClr val="tx1"/>
                </a:solidFill>
                <a:latin typeface="+mn-lt"/>
                <a:ea typeface="+mn-ea"/>
                <a:cs typeface="+mn-cs"/>
              </a:rPr>
              <a:t>links to available data sets that can help determine connectivity;</a:t>
            </a:r>
          </a:p>
          <a:p>
            <a:pPr marL="171450" indent="-171450">
              <a:buFont typeface="Arial"/>
              <a:buChar char="•"/>
            </a:pPr>
            <a:r>
              <a:rPr lang="en-US" sz="1200" kern="1200" dirty="0" smtClean="0">
                <a:solidFill>
                  <a:schemeClr val="tx1"/>
                </a:solidFill>
                <a:latin typeface="+mn-lt"/>
                <a:ea typeface="+mn-ea"/>
                <a:cs typeface="+mn-cs"/>
              </a:rPr>
              <a:t>vignettes of digital strategies in various locations;</a:t>
            </a:r>
          </a:p>
          <a:p>
            <a:pPr marL="171450" indent="-171450">
              <a:buFont typeface="Arial"/>
              <a:buChar char="•"/>
            </a:pPr>
            <a:r>
              <a:rPr lang="en-US" sz="1200" kern="1200" dirty="0" smtClean="0">
                <a:solidFill>
                  <a:schemeClr val="tx1"/>
                </a:solidFill>
                <a:latin typeface="+mn-lt"/>
                <a:ea typeface="+mn-ea"/>
                <a:cs typeface="+mn-cs"/>
              </a:rPr>
              <a:t>a fully developed Index of Ohio, including the datasets by county and accompanying maps</a:t>
            </a:r>
            <a:r>
              <a:rPr lang="en-US" sz="1200" kern="1200" baseline="0" dirty="0" smtClean="0">
                <a:solidFill>
                  <a:schemeClr val="tx1"/>
                </a:solidFill>
                <a:latin typeface="+mn-lt"/>
                <a:ea typeface="+mn-ea"/>
                <a:cs typeface="+mn-cs"/>
              </a:rPr>
              <a:t> to illustrate the power of putting all these data points together; and</a:t>
            </a:r>
            <a:endParaRPr lang="en-US" sz="1200" kern="1200" dirty="0" smtClean="0">
              <a:solidFill>
                <a:schemeClr val="tx1"/>
              </a:solidFill>
              <a:latin typeface="+mn-lt"/>
              <a:ea typeface="+mn-ea"/>
              <a:cs typeface="+mn-cs"/>
            </a:endParaRPr>
          </a:p>
          <a:p>
            <a:pPr marL="171450" indent="-171450">
              <a:buFont typeface="Arial"/>
              <a:buChar char="•"/>
            </a:pPr>
            <a:r>
              <a:rPr lang="en-US" sz="1200" kern="1200" dirty="0" smtClean="0">
                <a:solidFill>
                  <a:schemeClr val="tx1"/>
                </a:solidFill>
                <a:latin typeface="+mn-lt"/>
                <a:ea typeface="+mn-ea"/>
                <a:cs typeface="+mn-cs"/>
              </a:rPr>
              <a:t>an Excel workbook with instructions and embedded formulas for creating an Index.</a:t>
            </a:r>
            <a:endParaRPr lang="en-US" i="0" dirty="0" smtClean="0"/>
          </a:p>
          <a:p>
            <a:endParaRPr lang="en-US" i="1" dirty="0" smtClean="0"/>
          </a:p>
          <a:p>
            <a:r>
              <a:rPr lang="en-US" i="0" dirty="0" smtClean="0"/>
              <a:t>The WOW Index layers</a:t>
            </a:r>
            <a:r>
              <a:rPr lang="en-US" i="0" baseline="0" dirty="0" smtClean="0"/>
              <a:t> all the data points listed here, constructing an Excel sheet or a map that can make visible which areas are most likely to be able to support technology-enabled expansion of adult education services because there is enough need, broadband coverage, and public access points at community anchor institutions.</a:t>
            </a:r>
          </a:p>
        </p:txBody>
      </p:sp>
      <p:sp>
        <p:nvSpPr>
          <p:cNvPr id="4" name="Slide Number Placeholder 3"/>
          <p:cNvSpPr>
            <a:spLocks noGrp="1"/>
          </p:cNvSpPr>
          <p:nvPr>
            <p:ph type="sldNum" sz="quarter" idx="10"/>
          </p:nvPr>
        </p:nvSpPr>
        <p:spPr/>
        <p:txBody>
          <a:bodyPr/>
          <a:lstStyle/>
          <a:p>
            <a:fld id="{BC181D47-B1B4-0640-B427-0A35A13457E3}" type="slidenum">
              <a:rPr lang="en-US" smtClean="0"/>
              <a:pPr/>
              <a:t>33</a:t>
            </a:fld>
            <a:endParaRPr lang="en-US"/>
          </a:p>
        </p:txBody>
      </p:sp>
    </p:spTree>
    <p:extLst>
      <p:ext uri="{BB962C8B-B14F-4D97-AF65-F5344CB8AC3E}">
        <p14:creationId xmlns:p14="http://schemas.microsoft.com/office/powerpoint/2010/main" val="197856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As this workshop comes</a:t>
            </a:r>
            <a:r>
              <a:rPr lang="en-US" baseline="0" dirty="0" smtClean="0"/>
              <a:t> from the U.S. </a:t>
            </a:r>
            <a:r>
              <a:rPr lang="en-US" dirty="0" smtClean="0"/>
              <a:t>Department of Education, we would be remiss if we did not have a section on research</a:t>
            </a:r>
            <a:r>
              <a:rPr lang="en-US" baseline="0" dirty="0" smtClean="0"/>
              <a:t> and what we know about learning that makes digital learning such an important component of what we do with adult students.</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34</a:t>
            </a:fld>
            <a:endParaRPr lang="en-US"/>
          </a:p>
        </p:txBody>
      </p:sp>
    </p:spTree>
    <p:extLst>
      <p:ext uri="{BB962C8B-B14F-4D97-AF65-F5344CB8AC3E}">
        <p14:creationId xmlns:p14="http://schemas.microsoft.com/office/powerpoint/2010/main" val="509770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6913"/>
            <a:ext cx="2354262" cy="1766887"/>
          </a:xfrm>
        </p:spPr>
      </p:sp>
      <p:sp>
        <p:nvSpPr>
          <p:cNvPr id="3" name="Notes Placeholder 2"/>
          <p:cNvSpPr>
            <a:spLocks noGrp="1"/>
          </p:cNvSpPr>
          <p:nvPr>
            <p:ph type="body" idx="1"/>
          </p:nvPr>
        </p:nvSpPr>
        <p:spPr>
          <a:xfrm>
            <a:off x="718245" y="2707477"/>
            <a:ext cx="5505450" cy="4183380"/>
          </a:xfrm>
        </p:spPr>
        <p:txBody>
          <a:bodyPr/>
          <a:lstStyle/>
          <a:p>
            <a:r>
              <a:rPr lang="en-US" dirty="0" smtClean="0"/>
              <a:t>Say: This list</a:t>
            </a:r>
            <a:r>
              <a:rPr lang="en-US" baseline="0" dirty="0" smtClean="0"/>
              <a:t> captures a lot of what we know makes quality learning experiences for youth and adults. </a:t>
            </a:r>
            <a:endParaRPr lang="en-US" dirty="0" smtClean="0"/>
          </a:p>
          <a:p>
            <a:endParaRPr lang="en-US" dirty="0" smtClean="0"/>
          </a:p>
          <a:p>
            <a:r>
              <a:rPr lang="en-US" dirty="0" smtClean="0"/>
              <a:t>Active refers</a:t>
            </a:r>
            <a:r>
              <a:rPr lang="en-US" baseline="0" dirty="0" smtClean="0"/>
              <a:t> to hands on, experimental labs, creating content through authentic, project-based and problem-based learning.</a:t>
            </a:r>
          </a:p>
          <a:p>
            <a:endParaRPr lang="en-US" baseline="0" dirty="0" smtClean="0"/>
          </a:p>
          <a:p>
            <a:r>
              <a:rPr lang="en-US" baseline="0" dirty="0" smtClean="0"/>
              <a:t>Deep refers to constructing and creating content, and learning how to apply strategies.</a:t>
            </a:r>
          </a:p>
          <a:p>
            <a:endParaRPr lang="en-US" baseline="0" dirty="0" smtClean="0"/>
          </a:p>
          <a:p>
            <a:r>
              <a:rPr lang="en-US" baseline="0" dirty="0" smtClean="0"/>
              <a:t>Social refers to blended and interactive models. It includes dialogue with peers and facilitators, mentors, and coaches and learning communities so students are articulating in their own words and </a:t>
            </a:r>
            <a:r>
              <a:rPr lang="en-US" b="1" i="1" baseline="0" dirty="0" smtClean="0"/>
              <a:t>voice</a:t>
            </a:r>
            <a:r>
              <a:rPr lang="en-US" b="1" baseline="0" dirty="0" smtClean="0"/>
              <a:t> </a:t>
            </a:r>
            <a:r>
              <a:rPr lang="en-US" baseline="0" dirty="0" smtClean="0"/>
              <a:t>what they are learning. It’s also critical to learn to ask for help, this is a big part of being self-directed, knowing when and where to seek external assistance.</a:t>
            </a:r>
          </a:p>
          <a:p>
            <a:endParaRPr lang="en-US" baseline="0" dirty="0" smtClean="0"/>
          </a:p>
          <a:p>
            <a:r>
              <a:rPr lang="en-US" baseline="0" dirty="0" smtClean="0"/>
              <a:t>Personalized does not mean independent and alone, but adaptive and targeted through learning analytics and diagnostic assessments to remediate specific gaps and accelerate where the student is strong</a:t>
            </a:r>
          </a:p>
          <a:p>
            <a:endParaRPr lang="en-US" baseline="0" dirty="0" smtClean="0"/>
          </a:p>
          <a:p>
            <a:r>
              <a:rPr lang="en-US" baseline="0" dirty="0" smtClean="0"/>
              <a:t>Contextualized means that learning is tied to something immediately relevant to the student, a problem or project or occupational training.</a:t>
            </a:r>
          </a:p>
          <a:p>
            <a:endParaRPr lang="en-US" baseline="0" dirty="0" smtClean="0"/>
          </a:p>
          <a:p>
            <a:r>
              <a:rPr lang="en-US" baseline="0" dirty="0" smtClean="0"/>
              <a:t>Trial and error—we are humans after all! Learning is a personal process and has to be experienced for oneself.</a:t>
            </a:r>
          </a:p>
          <a:p>
            <a:endParaRPr lang="en-US" baseline="0" dirty="0" smtClean="0"/>
          </a:p>
          <a:p>
            <a:r>
              <a:rPr lang="en-US" baseline="0" dirty="0" smtClean="0"/>
              <a:t>Practice refers to the understanding that skills require practice to get to a level of fluency. There is no short cut. To move a skill out of working memory (where you are still talking yourself through every step) into fluency, it simply has to be practiced dozens and dozens of times. Help students learn how the brain works to understand why practice is so important.</a:t>
            </a:r>
            <a:endParaRPr lang="en-US" dirty="0"/>
          </a:p>
        </p:txBody>
      </p:sp>
      <p:sp>
        <p:nvSpPr>
          <p:cNvPr id="4" name="Slide Number Placeholder 3"/>
          <p:cNvSpPr>
            <a:spLocks noGrp="1"/>
          </p:cNvSpPr>
          <p:nvPr>
            <p:ph type="sldNum" sz="quarter" idx="10"/>
          </p:nvPr>
        </p:nvSpPr>
        <p:spPr/>
        <p:txBody>
          <a:bodyPr/>
          <a:lstStyle/>
          <a:p>
            <a:fld id="{D15E8E7F-76EF-0F45-95EA-D9A33CC7D8CE}" type="slidenum">
              <a:rPr lang="en-US" smtClean="0"/>
              <a:pPr/>
              <a:t>35</a:t>
            </a:fld>
            <a:endParaRPr lang="en-US"/>
          </a:p>
        </p:txBody>
      </p:sp>
    </p:spTree>
    <p:extLst>
      <p:ext uri="{BB962C8B-B14F-4D97-AF65-F5344CB8AC3E}">
        <p14:creationId xmlns:p14="http://schemas.microsoft.com/office/powerpoint/2010/main" val="1253642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8182" y="456875"/>
            <a:ext cx="5505450" cy="4183380"/>
          </a:xfrm>
        </p:spPr>
        <p:txBody>
          <a:bodyPr/>
          <a:lstStyle/>
          <a:p>
            <a:r>
              <a:rPr lang="en-US" b="0" dirty="0" smtClean="0"/>
              <a:t>Say: This slide shows five,</a:t>
            </a:r>
            <a:r>
              <a:rPr lang="en-US" b="0" baseline="0" dirty="0" smtClean="0"/>
              <a:t> very approachable, practitioner-friendly briefs that summarize large bodies of research. We highly recommend these briefs as a way to understand and share with your colleagues what you are learning about learning. I’ll give you just a taste of each one. The links to them are on the next slide, so you will have them.</a:t>
            </a:r>
          </a:p>
          <a:p>
            <a:endParaRPr lang="en-US" b="1" dirty="0" smtClean="0"/>
          </a:p>
          <a:p>
            <a:r>
              <a:rPr lang="en-US" b="0" dirty="0" smtClean="0"/>
              <a:t>[Click to</a:t>
            </a:r>
            <a:r>
              <a:rPr lang="en-US" b="0" baseline="0" dirty="0" smtClean="0"/>
              <a:t> show each resource as you describe them.]</a:t>
            </a:r>
            <a:endParaRPr lang="en-US" b="0" dirty="0" smtClean="0"/>
          </a:p>
          <a:p>
            <a:endParaRPr lang="en-US" b="1" dirty="0" smtClean="0"/>
          </a:p>
          <a:p>
            <a:r>
              <a:rPr lang="en-US" b="0" dirty="0" smtClean="0"/>
              <a:t>The</a:t>
            </a:r>
            <a:r>
              <a:rPr lang="en-US" b="1" dirty="0" smtClean="0"/>
              <a:t> Education for Life</a:t>
            </a:r>
            <a:r>
              <a:rPr lang="en-US" b="1" baseline="0" dirty="0" smtClean="0"/>
              <a:t> and Work</a:t>
            </a:r>
            <a:r>
              <a:rPr lang="en-US" baseline="0" dirty="0" smtClean="0"/>
              <a:t> brief summarizes a book by the National Academies of Science that looked at how to teach and learn 21</a:t>
            </a:r>
            <a:r>
              <a:rPr lang="en-US" baseline="30000" dirty="0" smtClean="0"/>
              <a:t>st</a:t>
            </a:r>
            <a:r>
              <a:rPr lang="en-US" baseline="0" dirty="0" smtClean="0"/>
              <a:t> century competencies, which it discusses as cognitive, interpersonal, and intrapersonal knowledge and skills. Sometimes these latter two are called “non-cognitive” skills, or more popularly, recently, as “grit.” </a:t>
            </a:r>
          </a:p>
          <a:p>
            <a:r>
              <a:rPr lang="en-US" baseline="0" dirty="0" smtClean="0"/>
              <a:t>The brief discusses </a:t>
            </a:r>
            <a:r>
              <a:rPr lang="en-US" b="1" dirty="0" smtClean="0"/>
              <a:t>Deeper Learning</a:t>
            </a:r>
            <a:r>
              <a:rPr lang="en-US" b="0" dirty="0" smtClean="0"/>
              <a:t>,</a:t>
            </a:r>
            <a:r>
              <a:rPr lang="en-US" b="1" dirty="0" smtClean="0"/>
              <a:t> </a:t>
            </a:r>
            <a:r>
              <a:rPr lang="en-US" b="0" dirty="0" smtClean="0"/>
              <a:t>which</a:t>
            </a:r>
            <a:r>
              <a:rPr lang="en-US" b="0" baseline="0" dirty="0" smtClean="0"/>
              <a:t> is described as d</a:t>
            </a:r>
            <a:r>
              <a:rPr lang="en-US" dirty="0" smtClean="0"/>
              <a:t>eveloping </a:t>
            </a:r>
            <a:r>
              <a:rPr lang="en-US" dirty="0"/>
              <a:t>transferable knowledge, such as that exhibited by experts</a:t>
            </a:r>
            <a:r>
              <a:rPr lang="en-US" dirty="0" smtClean="0"/>
              <a:t>, which </a:t>
            </a:r>
            <a:r>
              <a:rPr lang="en-US" dirty="0"/>
              <a:t>takes time and focus and requires many opportunities for practice—especially practice with </a:t>
            </a:r>
            <a:r>
              <a:rPr lang="en-US" dirty="0" smtClean="0"/>
              <a:t>feedback.</a:t>
            </a:r>
          </a:p>
          <a:p>
            <a:endParaRPr lang="en-US" dirty="0" smtClean="0"/>
          </a:p>
          <a:p>
            <a:r>
              <a:rPr lang="en-US" b="1" dirty="0" smtClean="0"/>
              <a:t>Supporting Learning and Motivation</a:t>
            </a:r>
            <a:r>
              <a:rPr lang="en-US" b="1" baseline="0" dirty="0" smtClean="0"/>
              <a:t> </a:t>
            </a:r>
            <a:r>
              <a:rPr lang="en-US" dirty="0" smtClean="0"/>
              <a:t>is a 3-part booklet drawn out of the larger book-length report also </a:t>
            </a:r>
            <a:r>
              <a:rPr lang="en-US" baseline="0" dirty="0" smtClean="0"/>
              <a:t>by the National Academies of Science called</a:t>
            </a:r>
            <a:r>
              <a:rPr lang="en-US" dirty="0" smtClean="0"/>
              <a:t> </a:t>
            </a:r>
            <a:r>
              <a:rPr lang="en-US" i="1" dirty="0" smtClean="0"/>
              <a:t>Improving Adult Literacy Instruction</a:t>
            </a:r>
            <a:r>
              <a:rPr lang="en-US" dirty="0" smtClean="0"/>
              <a:t>. This short report is for practitioners and speaks</a:t>
            </a:r>
            <a:r>
              <a:rPr lang="en-US" baseline="0" dirty="0" smtClean="0"/>
              <a:t> to instructional designs that are supportive, methods to build intrinsic motivation and persistence, and technology features that support the pedagogies. </a:t>
            </a:r>
            <a:endParaRPr lang="en-US" dirty="0" smtClean="0"/>
          </a:p>
          <a:p>
            <a:endParaRPr lang="en-US" dirty="0" smtClean="0"/>
          </a:p>
          <a:p>
            <a:r>
              <a:rPr lang="en-US" b="1" dirty="0" smtClean="0"/>
              <a:t>Fueling</a:t>
            </a:r>
            <a:r>
              <a:rPr lang="en-US" b="1" baseline="0" dirty="0" smtClean="0"/>
              <a:t> the Race</a:t>
            </a:r>
            <a:r>
              <a:rPr lang="en-US" dirty="0" smtClean="0"/>
              <a:t> is a report on prior learning assessments or PLA. The authors</a:t>
            </a:r>
            <a:r>
              <a:rPr lang="en-US" baseline="0" dirty="0" smtClean="0"/>
              <a:t> looked at </a:t>
            </a:r>
            <a:r>
              <a:rPr lang="en-US" dirty="0" smtClean="0"/>
              <a:t>62,000+</a:t>
            </a:r>
            <a:r>
              <a:rPr lang="en-US" baseline="0" dirty="0" smtClean="0"/>
              <a:t> students at 48 institutions in this multiyear study. Findings include students who had some credits granted through PLAs had better academic outcomes, particularly higher graduation and persistence rates, and took less time to degree.  Honoring and giving credit for what students already know is a huge boost and a real concrete way to personalize their trajectory. </a:t>
            </a:r>
          </a:p>
          <a:p>
            <a:endParaRPr lang="en-US" baseline="0" dirty="0" smtClean="0"/>
          </a:p>
          <a:p>
            <a:r>
              <a:rPr lang="en-US" b="1" baseline="0" dirty="0" smtClean="0"/>
              <a:t>Student Voice</a:t>
            </a:r>
            <a:r>
              <a:rPr lang="en-US" baseline="0" dirty="0" smtClean="0"/>
              <a:t>: As you can imagine, voice is strongly related to many of our key learning terms. This is a great read, very approachable and guaranteed to make you think about how you are managing and running your class or program and how much leadership you are allowing and nurturing in your students.</a:t>
            </a:r>
          </a:p>
          <a:p>
            <a:endParaRPr lang="en-US" baseline="0" dirty="0" smtClean="0"/>
          </a:p>
          <a:p>
            <a:r>
              <a:rPr lang="en-US" baseline="0" dirty="0" smtClean="0"/>
              <a:t>This last one is from the </a:t>
            </a:r>
            <a:r>
              <a:rPr lang="en-US" b="1" baseline="0" dirty="0" smtClean="0"/>
              <a:t>Stanford Center for Opportunity Policy in Education</a:t>
            </a:r>
            <a:r>
              <a:rPr lang="en-US" baseline="0" dirty="0" smtClean="0"/>
              <a:t>. It has very practical suggestions about how to use technology to support struggling learners, and why struggling students need their own devices. </a:t>
            </a:r>
          </a:p>
          <a:p>
            <a:endParaRPr lang="en-US" baseline="0" dirty="0" smtClean="0"/>
          </a:p>
          <a:p>
            <a:r>
              <a:rPr lang="en-US" baseline="0" dirty="0" smtClean="0"/>
              <a:t>Let me say a little about this since we have talked about access, affordability, relevance, and confidence. Students from low income families are likely not to have had their own device for as long as students from middle and upper income families where one on one computing with super fast internet speeds is the norm. In terms of time on practice and trial and error with digital learning, our adult education students are usually way, way behind. In fact I just heard of a study that found the same thing with 13 year olds. Those from low income families where there was one or no home computer lagged behind in digital savvy than their peers. It’s so obvious. You and I have learned so much in the years that we’ve been using computers—about how to manage our email, keep track of things to read later, how to enlarge the font or customize the desktop, keyboard shortcuts, and on and on. All those terms about learning could apply to this topic: students need their own devices as soon as possible so they can be active, go deep on topics that engage them, connect to their social network and grow a new one around their learning, to customize and contextualize their learning and get lots and lots of practice by trial and error. </a:t>
            </a:r>
            <a:endParaRPr lang="en-US" dirty="0"/>
          </a:p>
        </p:txBody>
      </p:sp>
      <p:sp>
        <p:nvSpPr>
          <p:cNvPr id="4" name="Slide Number Placeholder 3"/>
          <p:cNvSpPr>
            <a:spLocks noGrp="1"/>
          </p:cNvSpPr>
          <p:nvPr>
            <p:ph type="sldNum" sz="quarter" idx="10"/>
          </p:nvPr>
        </p:nvSpPr>
        <p:spPr/>
        <p:txBody>
          <a:bodyPr/>
          <a:lstStyle/>
          <a:p>
            <a:fld id="{D15E8E7F-76EF-0F45-95EA-D9A33CC7D8CE}" type="slidenum">
              <a:rPr lang="en-US" smtClean="0"/>
              <a:pPr/>
              <a:t>36</a:t>
            </a:fld>
            <a:endParaRPr lang="en-US"/>
          </a:p>
        </p:txBody>
      </p:sp>
    </p:spTree>
    <p:extLst>
      <p:ext uri="{BB962C8B-B14F-4D97-AF65-F5344CB8AC3E}">
        <p14:creationId xmlns:p14="http://schemas.microsoft.com/office/powerpoint/2010/main" val="251673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This</a:t>
            </a:r>
            <a:r>
              <a:rPr lang="en-US" baseline="0" dirty="0" smtClean="0"/>
              <a:t> blog, maintained by LINCS Region 1 Professional Development Center, is a great place to watch for digital literacy updates and timely tips for integrating technology into your instruction.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37</a:t>
            </a:fld>
            <a:endParaRPr lang="en-US"/>
          </a:p>
        </p:txBody>
      </p:sp>
    </p:spTree>
    <p:extLst>
      <p:ext uri="{BB962C8B-B14F-4D97-AF65-F5344CB8AC3E}">
        <p14:creationId xmlns:p14="http://schemas.microsoft.com/office/powerpoint/2010/main" val="1192330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6913"/>
            <a:ext cx="2433637" cy="1825625"/>
          </a:xfrm>
        </p:spPr>
      </p:sp>
      <p:sp>
        <p:nvSpPr>
          <p:cNvPr id="3" name="Notes Placeholder 2"/>
          <p:cNvSpPr>
            <a:spLocks noGrp="1"/>
          </p:cNvSpPr>
          <p:nvPr>
            <p:ph type="body" idx="1"/>
          </p:nvPr>
        </p:nvSpPr>
        <p:spPr/>
        <p:txBody>
          <a:bodyPr/>
          <a:lstStyle/>
          <a:p>
            <a:r>
              <a:rPr lang="en-US" dirty="0" smtClean="0"/>
              <a:t>Say: Here are all the reports</a:t>
            </a:r>
            <a:r>
              <a:rPr lang="en-US" baseline="0" dirty="0" smtClean="0"/>
              <a:t> we mentioned with hyperlinks so you can find them for yourself.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15E8E7F-76EF-0F45-95EA-D9A33CC7D8CE}" type="slidenum">
              <a:rPr lang="en-US" smtClean="0"/>
              <a:pPr/>
              <a:t>38</a:t>
            </a:fld>
            <a:endParaRPr lang="en-US"/>
          </a:p>
        </p:txBody>
      </p:sp>
    </p:spTree>
    <p:extLst>
      <p:ext uri="{BB962C8B-B14F-4D97-AF65-F5344CB8AC3E}">
        <p14:creationId xmlns:p14="http://schemas.microsoft.com/office/powerpoint/2010/main" val="27859500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Review the question on the slide. </a:t>
            </a:r>
            <a:r>
              <a:rPr lang="en-US" dirty="0" smtClean="0"/>
              <a:t>Explain that participants will make a plan</a:t>
            </a:r>
            <a:r>
              <a:rPr lang="en-US" baseline="0" dirty="0" smtClean="0"/>
              <a:t> to introduce one of the resources that could address the digital literacy challenge they named at the beginning of the workshop, or another one they choose, to their program. </a:t>
            </a:r>
          </a:p>
          <a:p>
            <a:endParaRPr lang="en-US" baseline="0" dirty="0" smtClean="0"/>
          </a:p>
          <a:p>
            <a:r>
              <a:rPr lang="en-US" baseline="0" dirty="0" smtClean="0"/>
              <a:t>Invite participants to share their plans using the chat or voice webinar features.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Have participants respond to the prompts on the slide. If using Today’s Meet, d</a:t>
            </a:r>
            <a:r>
              <a:rPr lang="en-US" baseline="0" dirty="0" smtClean="0">
                <a:solidFill>
                  <a:schemeClr val="accent3">
                    <a:lumMod val="50000"/>
                  </a:schemeClr>
                </a:solidFill>
              </a:rPr>
              <a:t>emonstrate how to access your Today’s Meet page and reply to the prompts, and say: </a:t>
            </a:r>
            <a:r>
              <a:rPr lang="en-US" baseline="0" dirty="0" smtClean="0"/>
              <a:t>While you’re doing that, I’m going to move to the next slide to show you some topics that we’re going to be covering, and I expect we’ll see your responses reflected there.</a:t>
            </a:r>
            <a:endParaRPr lang="en-US" baseline="0" dirty="0" smtClean="0">
              <a:solidFill>
                <a:schemeClr val="accent3">
                  <a:lumMod val="50000"/>
                </a:schemeClr>
              </a:solidFill>
            </a:endParaRPr>
          </a:p>
          <a:p>
            <a:endParaRPr lang="en-US" baseline="0" dirty="0" smtClean="0"/>
          </a:p>
        </p:txBody>
      </p:sp>
      <p:sp>
        <p:nvSpPr>
          <p:cNvPr id="4" name="Slide Number Placeholder 3"/>
          <p:cNvSpPr>
            <a:spLocks noGrp="1"/>
          </p:cNvSpPr>
          <p:nvPr>
            <p:ph type="sldNum" sz="quarter" idx="10"/>
          </p:nvPr>
        </p:nvSpPr>
        <p:spPr/>
        <p:txBody>
          <a:bodyPr/>
          <a:lstStyle/>
          <a:p>
            <a:fld id="{BC181D47-B1B4-0640-B427-0A35A13457E3}"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Invite participants to share thoughts</a:t>
            </a:r>
            <a:r>
              <a:rPr lang="en-US" baseline="0" dirty="0" smtClean="0"/>
              <a:t> and questions.</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participants for their engagement, and remind them how</a:t>
            </a:r>
            <a:r>
              <a:rPr lang="en-US" baseline="0" dirty="0" smtClean="0"/>
              <a:t> to find the workshop resources. Invite participants to contact you with questions.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41</a:t>
            </a:fld>
            <a:endParaRPr lang="en-US"/>
          </a:p>
        </p:txBody>
      </p:sp>
    </p:spTree>
    <p:extLst>
      <p:ext uri="{BB962C8B-B14F-4D97-AF65-F5344CB8AC3E}">
        <p14:creationId xmlns:p14="http://schemas.microsoft.com/office/powerpoint/2010/main" val="2128189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there will be an evaluation, give instructions.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42</a:t>
            </a:fld>
            <a:endParaRPr lang="en-US"/>
          </a:p>
        </p:txBody>
      </p:sp>
    </p:spTree>
    <p:extLst>
      <p:ext uri="{BB962C8B-B14F-4D97-AF65-F5344CB8AC3E}">
        <p14:creationId xmlns:p14="http://schemas.microsoft.com/office/powerpoint/2010/main" val="212818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Welcoming remarks by Susan Hildreth</a:t>
            </a:r>
            <a:r>
              <a:rPr lang="en-US" baseline="0" dirty="0" smtClean="0"/>
              <a:t> regarding the joint letter. (The Institute for Museum and Library Services (IMLS) and the U.S. Department of Education’s Office of Career, Technical, and Adult Education (OCTAE) are working together to encourage effective collaborations between libraries and federally funded adult education programs to help more Americans take advantage of the educational, employment, financial, health, social and civic resources that are available online…  Joint activities include: increasing awareness about resources and training (see http://LINCS.ed.gov); developing literacy tutorials and guides; and collaborating with various associations and nonprofits to identify and disseminate examples of partnership activities the public adult education system and libraries are taking at the state and local levels.)</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t>5</a:t>
            </a:fld>
            <a:endParaRPr lang="en-US"/>
          </a:p>
        </p:txBody>
      </p:sp>
    </p:spTree>
    <p:extLst>
      <p:ext uri="{BB962C8B-B14F-4D97-AF65-F5344CB8AC3E}">
        <p14:creationId xmlns:p14="http://schemas.microsoft.com/office/powerpoint/2010/main" val="2557007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Brainstorm:</a:t>
            </a:r>
            <a:br>
              <a:rPr lang="en-US" sz="1200" dirty="0" smtClean="0"/>
            </a:br>
            <a:r>
              <a:rPr lang="en-US" sz="1200" dirty="0" smtClean="0"/>
              <a:t>What are your greatest technology challenges? Enter them in the chat window.</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t>6</a:t>
            </a:fld>
            <a:endParaRPr lang="en-US"/>
          </a:p>
        </p:txBody>
      </p:sp>
    </p:spTree>
    <p:extLst>
      <p:ext uri="{BB962C8B-B14F-4D97-AF65-F5344CB8AC3E}">
        <p14:creationId xmlns:p14="http://schemas.microsoft.com/office/powerpoint/2010/main" val="3728085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Why </a:t>
            </a:r>
            <a:r>
              <a:rPr lang="en-US" dirty="0"/>
              <a:t>are adults not online?  Cost is certainly part of the reason, and 19% of those surveyed for the Pew </a:t>
            </a:r>
            <a:r>
              <a:rPr lang="en-US" i="1" dirty="0"/>
              <a:t>Who’s Not Online</a:t>
            </a:r>
            <a:r>
              <a:rPr lang="en-US" dirty="0"/>
              <a:t> </a:t>
            </a:r>
            <a:r>
              <a:rPr lang="en-US" i="1" dirty="0"/>
              <a:t>and Why?</a:t>
            </a:r>
            <a:r>
              <a:rPr lang="en-US" dirty="0"/>
              <a:t> report (</a:t>
            </a:r>
            <a:r>
              <a:rPr lang="en-US" dirty="0" err="1"/>
              <a:t>Zickuhr</a:t>
            </a:r>
            <a:r>
              <a:rPr lang="en-US" dirty="0"/>
              <a:t>, 2013) indicated that price (of computers, upkeep, and </a:t>
            </a:r>
            <a:r>
              <a:rPr lang="en-US" dirty="0" smtClean="0"/>
              <a:t>internet </a:t>
            </a:r>
            <a:r>
              <a:rPr lang="en-US" dirty="0"/>
              <a:t>service) was part of the barrier; however, this was no longer the primary reason as it had been in Pew’s 2000 edition of the survey. In the 2013 survey, 34% cited lack of relevant content, 32% cited reasons related to the perception that the </a:t>
            </a:r>
            <a:r>
              <a:rPr lang="en-US" dirty="0" smtClean="0"/>
              <a:t>internet </a:t>
            </a:r>
            <a:r>
              <a:rPr lang="en-US" dirty="0"/>
              <a:t>is not easy to use or maintain </a:t>
            </a:r>
            <a:r>
              <a:rPr lang="en-US" dirty="0" smtClean="0"/>
              <a:t>securely</a:t>
            </a:r>
            <a:r>
              <a:rPr lang="en-US" baseline="0" dirty="0" smtClean="0"/>
              <a:t> – the “hassle factor” - </a:t>
            </a:r>
            <a:r>
              <a:rPr lang="en-US" dirty="0" smtClean="0"/>
              <a:t>and </a:t>
            </a:r>
            <a:r>
              <a:rPr lang="en-US" dirty="0"/>
              <a:t>only 7% cited lack of access or availability.</a:t>
            </a:r>
            <a:r>
              <a:rPr lang="en-US" dirty="0" smtClean="0">
                <a:effectLst/>
              </a:rPr>
              <a:t> This presentation will give</a:t>
            </a:r>
            <a:r>
              <a:rPr lang="en-US" baseline="0" dirty="0" smtClean="0">
                <a:effectLst/>
              </a:rPr>
              <a:t> you some ideas of how to break down digital literacy strategies into component parts and try new ideas in your program or classroom. </a:t>
            </a:r>
          </a:p>
          <a:p>
            <a:endParaRPr lang="en-US" baseline="0" dirty="0" smtClean="0">
              <a:effectLst/>
            </a:endParaRPr>
          </a:p>
          <a:p>
            <a:r>
              <a:rPr lang="en-US" baseline="0" dirty="0" smtClean="0">
                <a:effectLst/>
              </a:rPr>
              <a:t>If using Today’s Meet, have the poll in Projector mode, share your screen, and highlight several chat responses and how they match with the reasons listed on the slide.</a:t>
            </a:r>
          </a:p>
        </p:txBody>
      </p:sp>
      <p:sp>
        <p:nvSpPr>
          <p:cNvPr id="4" name="Slide Number Placeholder 3"/>
          <p:cNvSpPr>
            <a:spLocks noGrp="1"/>
          </p:cNvSpPr>
          <p:nvPr>
            <p:ph type="sldNum" sz="quarter" idx="10"/>
          </p:nvPr>
        </p:nvSpPr>
        <p:spPr/>
        <p:txBody>
          <a:bodyPr/>
          <a:lstStyle/>
          <a:p>
            <a:fld id="{BC181D47-B1B4-0640-B427-0A35A13457E3}" type="slidenum">
              <a:rPr lang="en-US" smtClean="0"/>
              <a:pPr/>
              <a:t>7</a:t>
            </a:fld>
            <a:endParaRPr lang="en-US"/>
          </a:p>
        </p:txBody>
      </p:sp>
    </p:spTree>
    <p:extLst>
      <p:ext uri="{BB962C8B-B14F-4D97-AF65-F5344CB8AC3E}">
        <p14:creationId xmlns:p14="http://schemas.microsoft.com/office/powerpoint/2010/main" val="400276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Digital strategies have to start with access, but what does</a:t>
            </a:r>
            <a:r>
              <a:rPr lang="en-US" baseline="0" dirty="0" smtClean="0"/>
              <a:t> that mean?</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8</a:t>
            </a:fld>
            <a:endParaRPr lang="en-US"/>
          </a:p>
        </p:txBody>
      </p:sp>
    </p:spTree>
    <p:extLst>
      <p:ext uri="{BB962C8B-B14F-4D97-AF65-F5344CB8AC3E}">
        <p14:creationId xmlns:p14="http://schemas.microsoft.com/office/powerpoint/2010/main" val="2910634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Access can mean many things.</a:t>
            </a:r>
            <a:r>
              <a:rPr lang="en-US" baseline="0" dirty="0" smtClean="0"/>
              <a:t> This list provides quite a few ways to think about access:</a:t>
            </a:r>
          </a:p>
          <a:p>
            <a:r>
              <a:rPr lang="en-US" sz="1200" dirty="0" smtClean="0"/>
              <a:t>Internet, wired and Wi-Fi</a:t>
            </a:r>
          </a:p>
          <a:p>
            <a:r>
              <a:rPr lang="en-US" sz="1200" dirty="0" smtClean="0"/>
              <a:t>Broadband</a:t>
            </a:r>
          </a:p>
          <a:p>
            <a:r>
              <a:rPr lang="en-US" sz="1200" dirty="0" smtClean="0"/>
              <a:t>Cell service</a:t>
            </a:r>
          </a:p>
          <a:p>
            <a:r>
              <a:rPr lang="en-US" sz="1200" dirty="0" smtClean="0"/>
              <a:t>Data and text cell phone plans – unlimited data and text plans open</a:t>
            </a:r>
            <a:r>
              <a:rPr lang="en-US" sz="1200" baseline="0" dirty="0" smtClean="0"/>
              <a:t> a new world of exploration without concern for overages</a:t>
            </a:r>
            <a:endParaRPr lang="en-US" sz="1200" dirty="0" smtClean="0"/>
          </a:p>
          <a:p>
            <a:r>
              <a:rPr lang="en-US" sz="1200" dirty="0" smtClean="0"/>
              <a:t>Computer and printer – some pubic</a:t>
            </a:r>
            <a:r>
              <a:rPr lang="en-US" sz="1200" baseline="0" dirty="0" smtClean="0"/>
              <a:t> access terminals are not connected to a printer, so students cannot leave with an artifact.</a:t>
            </a:r>
            <a:endParaRPr lang="en-US" sz="1200" dirty="0" smtClean="0"/>
          </a:p>
          <a:p>
            <a:r>
              <a:rPr lang="en-US" sz="1200" dirty="0" smtClean="0"/>
              <a:t>Power and memory – some public access terminals don’t allow users to save anything.</a:t>
            </a:r>
            <a:r>
              <a:rPr lang="en-US" sz="1200" baseline="0" dirty="0" smtClean="0"/>
              <a:t> That can be very frustrating to learn to work around.</a:t>
            </a:r>
            <a:endParaRPr lang="en-US" sz="1200" dirty="0" smtClean="0"/>
          </a:p>
          <a:p>
            <a:r>
              <a:rPr lang="en-US" sz="1200" dirty="0" smtClean="0"/>
              <a:t>Projectors for classrooms – if you only have one computer in the class, how do you work</a:t>
            </a:r>
            <a:r>
              <a:rPr lang="en-US" sz="1200" baseline="0" dirty="0" smtClean="0"/>
              <a:t> together? You have to have a projector.</a:t>
            </a:r>
            <a:endParaRPr lang="en-US" sz="1200" dirty="0" smtClean="0"/>
          </a:p>
          <a:p>
            <a:r>
              <a:rPr lang="en-US" sz="1200" dirty="0" smtClean="0"/>
              <a:t>High-quality content – what are we providing</a:t>
            </a:r>
            <a:r>
              <a:rPr lang="en-US" sz="1200" baseline="0" dirty="0" smtClean="0"/>
              <a:t> access to? Hopefully high quality content that is engaging, adaptive, interesting, challenging, and so on.</a:t>
            </a:r>
            <a:endParaRPr lang="en-US" sz="1200" dirty="0" smtClean="0"/>
          </a:p>
          <a:p>
            <a:r>
              <a:rPr lang="en-US" sz="1200" dirty="0" smtClean="0"/>
              <a:t>Digital literacy training – you can’t use</a:t>
            </a:r>
            <a:r>
              <a:rPr lang="en-US" sz="1200" baseline="0" dirty="0" smtClean="0"/>
              <a:t> what you don’t understand, so digital literacy training is step #1. And it becomes important at many points in our digital learning. How did you learn the last new trick? Chances are learned it with a colleague, a teenager, or a grandchild. We are all still learners.</a:t>
            </a:r>
            <a:endParaRPr lang="en-US" sz="1200" dirty="0" smtClean="0"/>
          </a:p>
          <a:p>
            <a:endParaRPr lang="en-US" dirty="0" smtClean="0"/>
          </a:p>
          <a:p>
            <a:r>
              <a:rPr lang="en-US" dirty="0" smtClean="0"/>
              <a:t>We</a:t>
            </a:r>
            <a:r>
              <a:rPr lang="en-US" baseline="0" dirty="0" smtClean="0"/>
              <a:t> </a:t>
            </a:r>
            <a:r>
              <a:rPr lang="en-US" dirty="0" smtClean="0"/>
              <a:t>will provide</a:t>
            </a:r>
            <a:r>
              <a:rPr lang="en-US" baseline="0" dirty="0" smtClean="0"/>
              <a:t> more information about how libraries fill the role of digital access and training in communities around the country. </a:t>
            </a:r>
            <a:endParaRPr lang="en-US" dirty="0"/>
          </a:p>
        </p:txBody>
      </p:sp>
      <p:sp>
        <p:nvSpPr>
          <p:cNvPr id="4" name="Slide Number Placeholder 3"/>
          <p:cNvSpPr>
            <a:spLocks noGrp="1"/>
          </p:cNvSpPr>
          <p:nvPr>
            <p:ph type="sldNum" sz="quarter" idx="10"/>
          </p:nvPr>
        </p:nvSpPr>
        <p:spPr/>
        <p:txBody>
          <a:bodyPr/>
          <a:lstStyle/>
          <a:p>
            <a:fld id="{BC181D47-B1B4-0640-B427-0A35A13457E3}" type="slidenum">
              <a:rPr lang="en-US" smtClean="0"/>
              <a:pPr/>
              <a:t>9</a:t>
            </a:fld>
            <a:endParaRPr lang="en-US"/>
          </a:p>
        </p:txBody>
      </p:sp>
    </p:spTree>
    <p:extLst>
      <p:ext uri="{BB962C8B-B14F-4D97-AF65-F5344CB8AC3E}">
        <p14:creationId xmlns:p14="http://schemas.microsoft.com/office/powerpoint/2010/main" val="21186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51665B-C24A-4702-B522-6A4334602E03}"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F387D-23E9-B044-BB5E-5D6A2CD44D43}"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1F065-77CD-8545-B2D3-03CFB0274643}" type="slidenum">
              <a:rPr lang="en-US" smtClean="0"/>
              <a:pPr/>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F387D-23E9-B044-BB5E-5D6A2CD44D43}"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1F065-77CD-8545-B2D3-03CFB027464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F387D-23E9-B044-BB5E-5D6A2CD44D43}"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1F065-77CD-8545-B2D3-03CFB027464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34F387D-23E9-B044-BB5E-5D6A2CD44D43}"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1F065-77CD-8545-B2D3-03CFB0274643}" type="slidenum">
              <a:rPr lang="en-US" smtClean="0"/>
              <a:pPr/>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F387D-23E9-B044-BB5E-5D6A2CD44D43}"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1F065-77CD-8545-B2D3-03CFB0274643}" type="slidenum">
              <a:rPr lang="en-US" smtClean="0"/>
              <a:pPr/>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34F387D-23E9-B044-BB5E-5D6A2CD44D43}"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1F065-77CD-8545-B2D3-03CFB0274643}"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34F387D-23E9-B044-BB5E-5D6A2CD44D43}"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1F065-77CD-8545-B2D3-03CFB0274643}" type="slidenum">
              <a:rPr lang="en-US" smtClean="0"/>
              <a:pPr/>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34F387D-23E9-B044-BB5E-5D6A2CD44D43}"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1F065-77CD-8545-B2D3-03CFB027464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4251665B-C24A-4702-B522-6A4334602E03}"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4251665B-C24A-4702-B522-6A4334602E03}"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B34F387D-23E9-B044-BB5E-5D6A2CD44D43}"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1F065-77CD-8545-B2D3-03CFB0274643}" type="slidenum">
              <a:rPr lang="en-US" smtClean="0"/>
              <a:pPr/>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34F387D-23E9-B044-BB5E-5D6A2CD44D43}"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1F065-77CD-8545-B2D3-03CFB027464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34F387D-23E9-B044-BB5E-5D6A2CD44D43}" type="datetimeFigureOut">
              <a:rPr lang="en-US" smtClean="0"/>
              <a:pPr/>
              <a:t>2/10/2015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B1F065-77CD-8545-B2D3-03CFB02746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34F387D-23E9-B044-BB5E-5D6A2CD44D43}" type="datetimeFigureOut">
              <a:rPr lang="en-US" smtClean="0"/>
              <a:pPr/>
              <a:t>2/10/2015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B1F065-77CD-8545-B2D3-03CFB02746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4F387D-23E9-B044-BB5E-5D6A2CD44D43}" type="datetimeFigureOut">
              <a:rPr lang="en-US" smtClean="0"/>
              <a:pPr/>
              <a:t>2/10/2015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B1F065-77CD-8545-B2D3-03CFB0274643}" type="slidenum">
              <a:rPr lang="en-US" smtClean="0"/>
              <a:pPr/>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B34F387D-23E9-B044-BB5E-5D6A2CD44D43}" type="datetimeFigureOut">
              <a:rPr lang="en-US" smtClean="0"/>
              <a:pPr/>
              <a:t>2/10/2015</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B6B1F065-77CD-8545-B2D3-03CFB0274643}" type="slidenum">
              <a:rPr lang="en-US" smtClean="0"/>
              <a:pPr/>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hyperlink" Target="http://everyoneon.org/campaign-materials/" TargetMode="External"/><Relationship Id="rId4" Type="http://schemas.openxmlformats.org/officeDocument/2006/relationships/hyperlink" Target="http://www.everyoneon.org/adult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lincs.ed.gov/publications/pdf/ImplicationsNTEP_AdultEd.pdf"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hyperlink" Target="http://www.myjobscout.org/"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www2.ed.gov/about/offices/list/ovae/pi/AdultEd/extending-abe-with-wow.pdf"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hyperlink" Target="http://www.cael.org/pdfs/pla_fueling-the-race" TargetMode="Externa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hyperlink" Target="http://www.imls.gov/assets/1/assetmanager/opportunityforall.pdf" TargetMode="External"/><Relationship Id="rId3" Type="http://schemas.openxmlformats.org/officeDocument/2006/relationships/hyperlink" Target="http://lincs.ed.gov/publications/pdf/ImplicationsNTEP_AdultEd.pdf" TargetMode="External"/><Relationship Id="rId7" Type="http://schemas.openxmlformats.org/officeDocument/2006/relationships/hyperlink" Target="http://www.studentsatthecenter.org/sites/scl.dl-dev.com/files/Motivation%20Engagement%20Student%20Voice_0.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nap.edu/download.php?record_id=13469" TargetMode="External"/><Relationship Id="rId5" Type="http://schemas.openxmlformats.org/officeDocument/2006/relationships/hyperlink" Target="http://www.cael.org/pdfs/pla_fueling-the-race" TargetMode="External"/><Relationship Id="rId10" Type="http://schemas.openxmlformats.org/officeDocument/2006/relationships/hyperlink" Target="http://www2.ed.gov/about/offices/list/ovae/pi/AdultEd/extending-abe-with-wow.pdf" TargetMode="External"/><Relationship Id="rId4" Type="http://schemas.openxmlformats.org/officeDocument/2006/relationships/hyperlink" Target="http://www.nap.edu/catalog.php?record_id=13398" TargetMode="External"/><Relationship Id="rId9" Type="http://schemas.openxmlformats.org/officeDocument/2006/relationships/hyperlink" Target="https://edpolicy.stanford.edu/sites/default/files/scope-pub-using-technology-report.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1341" y="462257"/>
            <a:ext cx="7808976" cy="1088136"/>
          </a:xfrm>
        </p:spPr>
        <p:txBody>
          <a:bodyPr/>
          <a:lstStyle/>
          <a:p>
            <a:r>
              <a:rPr lang="en-US" dirty="0" smtClean="0"/>
              <a:t>Reboot Your Digital Strategy!</a:t>
            </a:r>
            <a:endParaRPr lang="en-US" dirty="0"/>
          </a:p>
        </p:txBody>
      </p:sp>
      <p:sp>
        <p:nvSpPr>
          <p:cNvPr id="6" name="Rectangle 5"/>
          <p:cNvSpPr/>
          <p:nvPr/>
        </p:nvSpPr>
        <p:spPr>
          <a:xfrm>
            <a:off x="6837651" y="4790157"/>
            <a:ext cx="2107941" cy="584775"/>
          </a:xfrm>
          <a:prstGeom prst="rect">
            <a:avLst/>
          </a:prstGeom>
        </p:spPr>
        <p:txBody>
          <a:bodyPr wrap="square">
            <a:spAutoFit/>
          </a:bodyPr>
          <a:lstStyle/>
          <a:p>
            <a:pPr marL="233363" indent="-233363" algn="ctr"/>
            <a:r>
              <a:rPr lang="en-US" b="1" dirty="0" smtClean="0"/>
              <a:t>Amber Petty</a:t>
            </a:r>
          </a:p>
          <a:p>
            <a:pPr marL="233363" indent="-233363" algn="ctr"/>
            <a:r>
              <a:rPr lang="en-US" sz="1400" dirty="0" smtClean="0"/>
              <a:t>Everyone </a:t>
            </a:r>
            <a:r>
              <a:rPr lang="en-US" sz="1400" dirty="0"/>
              <a:t>On!</a:t>
            </a:r>
          </a:p>
        </p:txBody>
      </p:sp>
      <p:pic>
        <p:nvPicPr>
          <p:cNvPr id="1026" name="Picture 2" descr="Susan H. Hildre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86" y="2701306"/>
            <a:ext cx="14287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idi Silver-Pacui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0678" y="2701306"/>
            <a:ext cx="14287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ndra To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393" y="2701306"/>
            <a:ext cx="14287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mber Pet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5019" y="2701306"/>
            <a:ext cx="1428750" cy="1962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8155" y="4783677"/>
            <a:ext cx="2290916" cy="800219"/>
          </a:xfrm>
          <a:prstGeom prst="rect">
            <a:avLst/>
          </a:prstGeom>
        </p:spPr>
        <p:txBody>
          <a:bodyPr wrap="square">
            <a:spAutoFit/>
          </a:bodyPr>
          <a:lstStyle/>
          <a:p>
            <a:pPr marL="233363" indent="-233363" algn="ctr"/>
            <a:r>
              <a:rPr lang="en-US" b="1" dirty="0"/>
              <a:t>Susan </a:t>
            </a:r>
            <a:r>
              <a:rPr lang="en-US" b="1" dirty="0" err="1" smtClean="0"/>
              <a:t>Hildreth</a:t>
            </a:r>
            <a:endParaRPr lang="en-US" b="1" dirty="0" smtClean="0"/>
          </a:p>
          <a:p>
            <a:pPr marL="233363" indent="-233363" algn="ctr"/>
            <a:r>
              <a:rPr lang="en-US" sz="1400" dirty="0" smtClean="0"/>
              <a:t>Institute </a:t>
            </a:r>
            <a:r>
              <a:rPr lang="en-US" sz="1400" dirty="0"/>
              <a:t>of </a:t>
            </a:r>
            <a:r>
              <a:rPr lang="en-US" sz="1400" dirty="0" smtClean="0"/>
              <a:t>Museum</a:t>
            </a:r>
          </a:p>
          <a:p>
            <a:pPr marL="233363" indent="-233363" algn="ctr"/>
            <a:r>
              <a:rPr lang="en-US" sz="1400" dirty="0" smtClean="0"/>
              <a:t>and </a:t>
            </a:r>
            <a:r>
              <a:rPr lang="en-US" sz="1400" dirty="0"/>
              <a:t>Library Services</a:t>
            </a:r>
            <a:endParaRPr lang="en-US" sz="1400" b="1" dirty="0"/>
          </a:p>
        </p:txBody>
      </p:sp>
      <p:sp>
        <p:nvSpPr>
          <p:cNvPr id="11" name="Rectangle 10"/>
          <p:cNvSpPr/>
          <p:nvPr/>
        </p:nvSpPr>
        <p:spPr>
          <a:xfrm>
            <a:off x="2280267" y="4783677"/>
            <a:ext cx="2409720" cy="1015663"/>
          </a:xfrm>
          <a:prstGeom prst="rect">
            <a:avLst/>
          </a:prstGeom>
        </p:spPr>
        <p:txBody>
          <a:bodyPr wrap="square">
            <a:spAutoFit/>
          </a:bodyPr>
          <a:lstStyle/>
          <a:p>
            <a:pPr marL="233363" indent="-233363" algn="ctr"/>
            <a:r>
              <a:rPr lang="en-US" b="1" dirty="0"/>
              <a:t>Heidi </a:t>
            </a:r>
            <a:r>
              <a:rPr lang="en-US" b="1" dirty="0" smtClean="0"/>
              <a:t>Silver-</a:t>
            </a:r>
            <a:r>
              <a:rPr lang="en-US" b="1" dirty="0" err="1" smtClean="0"/>
              <a:t>Pacuilla</a:t>
            </a:r>
            <a:endParaRPr lang="en-US" b="1" dirty="0"/>
          </a:p>
          <a:p>
            <a:pPr marL="233363" indent="-233363" algn="ctr"/>
            <a:r>
              <a:rPr lang="en-US" sz="1400" dirty="0" smtClean="0"/>
              <a:t>U.S</a:t>
            </a:r>
            <a:r>
              <a:rPr lang="en-US" sz="1400" dirty="0"/>
              <a:t>. Department of Education, Office of Career, </a:t>
            </a:r>
            <a:r>
              <a:rPr lang="en-US" sz="1400" dirty="0" smtClean="0"/>
              <a:t>Technical,</a:t>
            </a:r>
            <a:br>
              <a:rPr lang="en-US" sz="1400" dirty="0" smtClean="0"/>
            </a:br>
            <a:r>
              <a:rPr lang="en-US" sz="1400" dirty="0" smtClean="0"/>
              <a:t>and </a:t>
            </a:r>
            <a:r>
              <a:rPr lang="en-US" sz="1400" dirty="0"/>
              <a:t>Adult Education</a:t>
            </a:r>
          </a:p>
        </p:txBody>
      </p:sp>
      <p:sp>
        <p:nvSpPr>
          <p:cNvPr id="12" name="Rectangle 11"/>
          <p:cNvSpPr/>
          <p:nvPr/>
        </p:nvSpPr>
        <p:spPr>
          <a:xfrm>
            <a:off x="4558310" y="4783677"/>
            <a:ext cx="2290916" cy="800219"/>
          </a:xfrm>
          <a:prstGeom prst="rect">
            <a:avLst/>
          </a:prstGeom>
        </p:spPr>
        <p:txBody>
          <a:bodyPr wrap="square">
            <a:spAutoFit/>
          </a:bodyPr>
          <a:lstStyle/>
          <a:p>
            <a:pPr marL="233363" indent="-233363" algn="ctr"/>
            <a:r>
              <a:rPr lang="en-US" b="1" dirty="0"/>
              <a:t>Sandra </a:t>
            </a:r>
            <a:r>
              <a:rPr lang="en-US" b="1" dirty="0" smtClean="0"/>
              <a:t>Toro</a:t>
            </a:r>
          </a:p>
          <a:p>
            <a:pPr marL="233363" indent="-233363" algn="ctr"/>
            <a:r>
              <a:rPr lang="en-US" sz="1400" dirty="0"/>
              <a:t>Institute of Museum</a:t>
            </a:r>
          </a:p>
          <a:p>
            <a:pPr marL="233363" indent="-233363" algn="ctr"/>
            <a:r>
              <a:rPr lang="en-US" sz="1400" dirty="0"/>
              <a:t>and Library Services</a:t>
            </a:r>
            <a:endParaRPr lang="en-US" sz="1400" b="1" dirty="0"/>
          </a:p>
        </p:txBody>
      </p:sp>
    </p:spTree>
    <p:extLst>
      <p:ext uri="{BB962C8B-B14F-4D97-AF65-F5344CB8AC3E}">
        <p14:creationId xmlns:p14="http://schemas.microsoft.com/office/powerpoint/2010/main" val="1014826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route to digital inclusion: Helping communities thrive requres a comprehensive approach. Digital literacy requires access to tech and digital content, and digital literacy facilitates particpation in programming and servic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12" y="474663"/>
            <a:ext cx="4095574" cy="421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Learning More about Digital Inclusion</a:t>
            </a:r>
            <a:endParaRPr lang="en-US" dirty="0"/>
          </a:p>
        </p:txBody>
      </p:sp>
      <p:sp>
        <p:nvSpPr>
          <p:cNvPr id="4" name="Text Placeholder 3"/>
          <p:cNvSpPr>
            <a:spLocks noGrp="1"/>
          </p:cNvSpPr>
          <p:nvPr>
            <p:ph type="body" sz="half" idx="2"/>
          </p:nvPr>
        </p:nvSpPr>
        <p:spPr/>
        <p:txBody>
          <a:bodyPr/>
          <a:lstStyle/>
          <a:p>
            <a:r>
              <a:rPr lang="en-US" dirty="0" smtClean="0"/>
              <a:t>IMLS Office of Planning, Research, and Evaluation working with the University of Maryland and the American Library Association</a:t>
            </a:r>
            <a:endParaRPr lang="en-US" dirty="0"/>
          </a:p>
        </p:txBody>
      </p:sp>
      <p:pic>
        <p:nvPicPr>
          <p:cNvPr id="2051" name="Picture 3" descr="map of a city's d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694" y="1786757"/>
            <a:ext cx="3932092" cy="287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726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2400" dirty="0" smtClean="0">
                <a:latin typeface="Arial" pitchFamily="34" charset="0"/>
                <a:cs typeface="Arial" pitchFamily="34" charset="0"/>
              </a:rPr>
              <a:t>Working with libraries</a:t>
            </a:r>
          </a:p>
          <a:p>
            <a:pPr lvl="1"/>
            <a:r>
              <a:rPr lang="en-US" sz="2400" dirty="0" smtClean="0">
                <a:latin typeface="Arial" pitchFamily="34" charset="0"/>
                <a:cs typeface="Arial" pitchFamily="34" charset="0"/>
              </a:rPr>
              <a:t>OCTAE working closely with Institute of Museum and Library Services (IMLS)</a:t>
            </a:r>
          </a:p>
          <a:p>
            <a:pPr lvl="1"/>
            <a:r>
              <a:rPr lang="en-US" sz="2400" dirty="0" smtClean="0">
                <a:latin typeface="Arial" pitchFamily="34" charset="0"/>
                <a:cs typeface="Arial" pitchFamily="34" charset="0"/>
              </a:rPr>
              <a:t>16,500 public libraries in the U.S.</a:t>
            </a:r>
          </a:p>
          <a:p>
            <a:pPr lvl="1"/>
            <a:r>
              <a:rPr lang="en-US" sz="2400" dirty="0" smtClean="0">
                <a:latin typeface="Arial" pitchFamily="34" charset="0"/>
                <a:cs typeface="Arial" pitchFamily="34" charset="0"/>
              </a:rPr>
              <a:t>77M people used the library for computers and Wi-Fi access in 2009</a:t>
            </a:r>
          </a:p>
          <a:p>
            <a:pPr lvl="1"/>
            <a:r>
              <a:rPr lang="en-US" sz="2400" dirty="0" smtClean="0">
                <a:latin typeface="Arial" pitchFamily="34" charset="0"/>
                <a:cs typeface="Arial" pitchFamily="34" charset="0"/>
              </a:rPr>
              <a:t>42% of library computer users cite education as their main reason</a:t>
            </a:r>
          </a:p>
          <a:p>
            <a:pPr lvl="2"/>
            <a:r>
              <a:rPr lang="en-US" sz="2400" dirty="0" smtClean="0">
                <a:latin typeface="Arial" pitchFamily="34" charset="0"/>
                <a:cs typeface="Arial" pitchFamily="34" charset="0"/>
              </a:rPr>
              <a:t>24% were taking an online course or assignment</a:t>
            </a:r>
          </a:p>
          <a:p>
            <a:pPr lvl="1">
              <a:buNone/>
            </a:pPr>
            <a:endParaRPr lang="en-US" sz="2400" dirty="0" smtClean="0">
              <a:latin typeface="Arial" pitchFamily="34" charset="0"/>
              <a:cs typeface="Arial" pitchFamily="34" charset="0"/>
            </a:endParaRPr>
          </a:p>
          <a:p>
            <a:pPr marL="457200" lvl="1" indent="0" algn="r">
              <a:buNone/>
            </a:pPr>
            <a:r>
              <a:rPr lang="en-US" sz="1300" dirty="0" smtClean="0">
                <a:latin typeface="Arial" pitchFamily="34" charset="0"/>
                <a:cs typeface="Arial" pitchFamily="34" charset="0"/>
              </a:rPr>
              <a:t>(Becker</a:t>
            </a:r>
            <a:r>
              <a:rPr lang="en-US" sz="1300" dirty="0">
                <a:latin typeface="Arial" pitchFamily="34" charset="0"/>
                <a:cs typeface="Arial" pitchFamily="34" charset="0"/>
              </a:rPr>
              <a:t>, Crandall, Fisher, Kinney, Landry, and Rocha, 2010 </a:t>
            </a:r>
            <a:r>
              <a:rPr lang="en-US" sz="1300" dirty="0" smtClean="0">
                <a:latin typeface="Arial" pitchFamily="34" charset="0"/>
                <a:cs typeface="Arial" pitchFamily="34" charset="0"/>
              </a:rPr>
              <a:t>)</a:t>
            </a:r>
            <a:endParaRPr lang="en-US" sz="1300" dirty="0">
              <a:latin typeface="Arial" pitchFamily="34" charset="0"/>
              <a:cs typeface="Arial" pitchFamily="34" charset="0"/>
            </a:endParaRPr>
          </a:p>
        </p:txBody>
      </p:sp>
      <p:sp>
        <p:nvSpPr>
          <p:cNvPr id="3" name="Text Placeholder 2"/>
          <p:cNvSpPr>
            <a:spLocks noGrp="1"/>
          </p:cNvSpPr>
          <p:nvPr>
            <p:ph type="body" sz="half" idx="2"/>
          </p:nvPr>
        </p:nvSpPr>
        <p:spPr/>
        <p:txBody>
          <a:bodyPr>
            <a:normAutofit/>
          </a:bodyPr>
          <a:lstStyle/>
          <a:p>
            <a:r>
              <a:rPr lang="en-US" sz="1800" dirty="0" smtClean="0"/>
              <a:t>Where is access to computers and internet in every community?</a:t>
            </a:r>
            <a:endParaRPr lang="en-US" sz="1800" dirty="0"/>
          </a:p>
        </p:txBody>
      </p:sp>
      <p:sp>
        <p:nvSpPr>
          <p:cNvPr id="4" name="Title 3"/>
          <p:cNvSpPr>
            <a:spLocks noGrp="1"/>
          </p:cNvSpPr>
          <p:nvPr>
            <p:ph type="title"/>
          </p:nvPr>
        </p:nvSpPr>
        <p:spPr/>
        <p:txBody>
          <a:bodyPr>
            <a:normAutofit/>
          </a:bodyPr>
          <a:lstStyle/>
          <a:p>
            <a:r>
              <a:rPr lang="en-US" sz="2400" dirty="0" smtClean="0"/>
              <a:t>Access</a:t>
            </a:r>
            <a:endParaRPr lang="en-US" sz="2400" dirty="0"/>
          </a:p>
        </p:txBody>
      </p:sp>
      <p:pic>
        <p:nvPicPr>
          <p:cNvPr id="6" name="Picture Placeholder 5" descr="Carnegie Library, Pittsburgh"/>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967" r="21967"/>
          <a:stretch>
            <a:fillRect/>
          </a:stretch>
        </p:blipFill>
        <p:spPr/>
      </p:pic>
    </p:spTree>
    <p:extLst>
      <p:ext uri="{BB962C8B-B14F-4D97-AF65-F5344CB8AC3E}">
        <p14:creationId xmlns:p14="http://schemas.microsoft.com/office/powerpoint/2010/main" val="1967221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dirty="0" smtClean="0"/>
              <a:t>IMLS is working to help prepare librarians to lead digital inclusion efforts.</a:t>
            </a:r>
            <a:endParaRPr lang="en-US" dirty="0"/>
          </a:p>
        </p:txBody>
      </p:sp>
      <p:sp>
        <p:nvSpPr>
          <p:cNvPr id="4" name="Title 3"/>
          <p:cNvSpPr>
            <a:spLocks noGrp="1"/>
          </p:cNvSpPr>
          <p:nvPr>
            <p:ph type="title"/>
          </p:nvPr>
        </p:nvSpPr>
        <p:spPr/>
        <p:txBody>
          <a:bodyPr/>
          <a:lstStyle/>
          <a:p>
            <a:r>
              <a:rPr lang="en-US" dirty="0" smtClean="0"/>
              <a:t>Increasing Access</a:t>
            </a:r>
            <a:endParaRPr lang="en-US" dirty="0"/>
          </a:p>
        </p:txBody>
      </p:sp>
      <p:pic>
        <p:nvPicPr>
          <p:cNvPr id="1026" name="Picture 2" descr="Web Junction article on Building Digital Communities pil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7869" y="734254"/>
            <a:ext cx="3657867" cy="322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All Access web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699" y="1931484"/>
            <a:ext cx="4629347" cy="444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064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7600" y="953728"/>
            <a:ext cx="5195047" cy="5211763"/>
          </a:xfrm>
        </p:spPr>
        <p:txBody>
          <a:bodyPr>
            <a:normAutofit fontScale="92500" lnSpcReduction="20000"/>
          </a:bodyPr>
          <a:lstStyle/>
          <a:p>
            <a:r>
              <a:rPr lang="en-US" dirty="0" smtClean="0">
                <a:latin typeface="Arial" pitchFamily="34" charset="0"/>
                <a:cs typeface="Arial" pitchFamily="34" charset="0"/>
              </a:rPr>
              <a:t>School librarians can help </a:t>
            </a:r>
            <a:r>
              <a:rPr lang="en-US" i="1" dirty="0" smtClean="0">
                <a:latin typeface="Arial" pitchFamily="34" charset="0"/>
                <a:cs typeface="Arial" pitchFamily="34" charset="0"/>
              </a:rPr>
              <a:t>children</a:t>
            </a:r>
            <a:r>
              <a:rPr lang="en-US" dirty="0" smtClean="0">
                <a:latin typeface="Arial" pitchFamily="34" charset="0"/>
                <a:cs typeface="Arial" pitchFamily="34" charset="0"/>
              </a:rPr>
              <a:t> develop basic digital literacy competencies</a:t>
            </a:r>
          </a:p>
          <a:p>
            <a:r>
              <a:rPr lang="en-US" dirty="0" smtClean="0">
                <a:latin typeface="Arial" pitchFamily="34" charset="0"/>
                <a:cs typeface="Arial" pitchFamily="34" charset="0"/>
              </a:rPr>
              <a:t>IMLS-funded Learning </a:t>
            </a:r>
            <a:r>
              <a:rPr lang="en-US" dirty="0">
                <a:latin typeface="Arial" pitchFamily="34" charset="0"/>
                <a:cs typeface="Arial" pitchFamily="34" charset="0"/>
              </a:rPr>
              <a:t>L</a:t>
            </a:r>
            <a:r>
              <a:rPr lang="en-US" dirty="0" smtClean="0">
                <a:latin typeface="Arial" pitchFamily="34" charset="0"/>
                <a:cs typeface="Arial" pitchFamily="34" charset="0"/>
              </a:rPr>
              <a:t>abs help </a:t>
            </a:r>
            <a:r>
              <a:rPr lang="en-US" i="1" dirty="0" smtClean="0">
                <a:latin typeface="Arial" pitchFamily="34" charset="0"/>
                <a:cs typeface="Arial" pitchFamily="34" charset="0"/>
              </a:rPr>
              <a:t>young adults</a:t>
            </a:r>
            <a:r>
              <a:rPr lang="en-US" dirty="0" smtClean="0">
                <a:latin typeface="Arial" pitchFamily="34" charset="0"/>
                <a:cs typeface="Arial" pitchFamily="34" charset="0"/>
              </a:rPr>
              <a:t> gain more advanced knowledge and skills for coding</a:t>
            </a:r>
            <a:r>
              <a:rPr lang="en-US" dirty="0">
                <a:latin typeface="Arial" pitchFamily="34" charset="0"/>
                <a:cs typeface="Arial" pitchFamily="34" charset="0"/>
              </a:rPr>
              <a:t>, </a:t>
            </a:r>
            <a:r>
              <a:rPr lang="en-US" dirty="0" smtClean="0">
                <a:latin typeface="Arial" pitchFamily="34" charset="0"/>
                <a:cs typeface="Arial" pitchFamily="34" charset="0"/>
              </a:rPr>
              <a:t>digital storytelling</a:t>
            </a:r>
            <a:r>
              <a:rPr lang="en-US" dirty="0">
                <a:latin typeface="Arial" pitchFamily="34" charset="0"/>
                <a:cs typeface="Arial" pitchFamily="34" charset="0"/>
              </a:rPr>
              <a:t>, and game </a:t>
            </a:r>
            <a:r>
              <a:rPr lang="en-US" dirty="0" smtClean="0">
                <a:latin typeface="Arial" pitchFamily="34" charset="0"/>
                <a:cs typeface="Arial" pitchFamily="34" charset="0"/>
              </a:rPr>
              <a:t>design</a:t>
            </a:r>
          </a:p>
          <a:p>
            <a:r>
              <a:rPr lang="en-US" dirty="0">
                <a:latin typeface="Arial" pitchFamily="34" charset="0"/>
                <a:cs typeface="Arial" pitchFamily="34" charset="0"/>
              </a:rPr>
              <a:t>What about adults? Libraries </a:t>
            </a:r>
            <a:r>
              <a:rPr lang="en-US" dirty="0" smtClean="0">
                <a:latin typeface="Arial" pitchFamily="34" charset="0"/>
                <a:cs typeface="Arial" pitchFamily="34" charset="0"/>
              </a:rPr>
              <a:t>provide:</a:t>
            </a:r>
          </a:p>
          <a:p>
            <a:pPr lvl="1"/>
            <a:r>
              <a:rPr lang="en-US" dirty="0" smtClean="0">
                <a:latin typeface="Arial" pitchFamily="34" charset="0"/>
                <a:cs typeface="Arial" pitchFamily="34" charset="0"/>
              </a:rPr>
              <a:t>learning opportunities outside </a:t>
            </a:r>
            <a:r>
              <a:rPr lang="en-US" dirty="0">
                <a:latin typeface="Arial" pitchFamily="34" charset="0"/>
                <a:cs typeface="Arial" pitchFamily="34" charset="0"/>
              </a:rPr>
              <a:t>K-12 </a:t>
            </a:r>
            <a:r>
              <a:rPr lang="en-US" dirty="0" smtClean="0">
                <a:latin typeface="Arial" pitchFamily="34" charset="0"/>
                <a:cs typeface="Arial" pitchFamily="34" charset="0"/>
              </a:rPr>
              <a:t>educational system</a:t>
            </a:r>
          </a:p>
          <a:p>
            <a:pPr lvl="1"/>
            <a:r>
              <a:rPr lang="en-US" dirty="0" smtClean="0">
                <a:latin typeface="Arial" pitchFamily="34" charset="0"/>
                <a:cs typeface="Arial" pitchFamily="34" charset="0"/>
              </a:rPr>
              <a:t>computer </a:t>
            </a:r>
            <a:r>
              <a:rPr lang="en-US" dirty="0">
                <a:latin typeface="Arial" pitchFamily="34" charset="0"/>
                <a:cs typeface="Arial" pitchFamily="34" charset="0"/>
              </a:rPr>
              <a:t>classes </a:t>
            </a:r>
            <a:r>
              <a:rPr lang="en-US" dirty="0" smtClean="0">
                <a:latin typeface="Arial" pitchFamily="34" charset="0"/>
                <a:cs typeface="Arial" pitchFamily="34" charset="0"/>
              </a:rPr>
              <a:t>&amp; self-directed tutorials to use </a:t>
            </a:r>
            <a:r>
              <a:rPr lang="en-US" dirty="0">
                <a:latin typeface="Arial" pitchFamily="34" charset="0"/>
                <a:cs typeface="Arial" pitchFamily="34" charset="0"/>
              </a:rPr>
              <a:t>onsite or at </a:t>
            </a:r>
            <a:r>
              <a:rPr lang="en-US" dirty="0" smtClean="0">
                <a:latin typeface="Arial" pitchFamily="34" charset="0"/>
                <a:cs typeface="Arial" pitchFamily="34" charset="0"/>
              </a:rPr>
              <a:t>home</a:t>
            </a:r>
          </a:p>
          <a:p>
            <a:pPr lvl="1"/>
            <a:r>
              <a:rPr lang="en-US" dirty="0" smtClean="0">
                <a:latin typeface="Arial" pitchFamily="34" charset="0"/>
                <a:cs typeface="Arial" pitchFamily="34" charset="0"/>
              </a:rPr>
              <a:t>The District </a:t>
            </a:r>
            <a:r>
              <a:rPr lang="en-US" dirty="0">
                <a:latin typeface="Arial" pitchFamily="34" charset="0"/>
                <a:cs typeface="Arial" pitchFamily="34" charset="0"/>
              </a:rPr>
              <a:t>of Columbia Public </a:t>
            </a:r>
            <a:r>
              <a:rPr lang="en-US" dirty="0" smtClean="0">
                <a:latin typeface="Arial" pitchFamily="34" charset="0"/>
                <a:cs typeface="Arial" pitchFamily="34" charset="0"/>
              </a:rPr>
              <a:t>Library offers a General </a:t>
            </a:r>
            <a:r>
              <a:rPr lang="en-US" dirty="0">
                <a:latin typeface="Arial" pitchFamily="34" charset="0"/>
                <a:cs typeface="Arial" pitchFamily="34" charset="0"/>
              </a:rPr>
              <a:t>Equivalency Diploma (</a:t>
            </a:r>
            <a:r>
              <a:rPr lang="en-US" dirty="0" smtClean="0">
                <a:latin typeface="Arial" pitchFamily="34" charset="0"/>
                <a:cs typeface="Arial" pitchFamily="34" charset="0"/>
              </a:rPr>
              <a:t>GED) institute </a:t>
            </a:r>
            <a:r>
              <a:rPr lang="en-US" dirty="0">
                <a:latin typeface="Arial" pitchFamily="34" charset="0"/>
                <a:cs typeface="Arial" pitchFamily="34" charset="0"/>
              </a:rPr>
              <a:t>to help better prepare instructors who </a:t>
            </a:r>
            <a:r>
              <a:rPr lang="en-US" dirty="0" smtClean="0">
                <a:latin typeface="Arial" pitchFamily="34" charset="0"/>
                <a:cs typeface="Arial" pitchFamily="34" charset="0"/>
              </a:rPr>
              <a:t>teach adults </a:t>
            </a:r>
            <a:r>
              <a:rPr lang="en-US" dirty="0">
                <a:latin typeface="Arial" pitchFamily="34" charset="0"/>
                <a:cs typeface="Arial" pitchFamily="34" charset="0"/>
              </a:rPr>
              <a:t>who struggle with preparing for </a:t>
            </a:r>
            <a:r>
              <a:rPr lang="en-US" dirty="0" smtClean="0">
                <a:latin typeface="Arial" pitchFamily="34" charset="0"/>
                <a:cs typeface="Arial" pitchFamily="34" charset="0"/>
              </a:rPr>
              <a:t>the GED </a:t>
            </a:r>
            <a:r>
              <a:rPr lang="en-US" dirty="0">
                <a:latin typeface="Arial" pitchFamily="34" charset="0"/>
                <a:cs typeface="Arial" pitchFamily="34" charset="0"/>
              </a:rPr>
              <a:t>exam</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4" name="Title 3"/>
          <p:cNvSpPr>
            <a:spLocks noGrp="1"/>
          </p:cNvSpPr>
          <p:nvPr>
            <p:ph type="title"/>
          </p:nvPr>
        </p:nvSpPr>
        <p:spPr>
          <a:xfrm>
            <a:off x="410764" y="4170221"/>
            <a:ext cx="2475395" cy="1857022"/>
          </a:xfrm>
        </p:spPr>
        <p:txBody>
          <a:bodyPr anchor="ctr">
            <a:normAutofit/>
          </a:bodyPr>
          <a:lstStyle/>
          <a:p>
            <a:r>
              <a:rPr lang="en-US" dirty="0" smtClean="0"/>
              <a:t>What does digital literacy education in libraries look like?</a:t>
            </a:r>
            <a:endParaRPr lang="en-US" dirty="0"/>
          </a:p>
        </p:txBody>
      </p:sp>
      <p:pic>
        <p:nvPicPr>
          <p:cNvPr id="1026" name="Picture 2" descr="Two people at 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37" y="1032503"/>
            <a:ext cx="3217960" cy="214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199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326880" y="803564"/>
            <a:ext cx="6710795" cy="967840"/>
          </a:xfrm>
        </p:spPr>
        <p:txBody>
          <a:bodyPr/>
          <a:lstStyle/>
          <a:p>
            <a:r>
              <a:rPr lang="en-US" dirty="0" smtClean="0"/>
              <a:t>Digital Learn</a:t>
            </a:r>
            <a:endParaRPr lang="en-US" dirty="0"/>
          </a:p>
        </p:txBody>
      </p:sp>
      <p:pic>
        <p:nvPicPr>
          <p:cNvPr id="2" name="Picture 1" descr="Digitallearn home page"/>
          <p:cNvPicPr>
            <a:picLocks noChangeAspect="1"/>
          </p:cNvPicPr>
          <p:nvPr/>
        </p:nvPicPr>
        <p:blipFill rotWithShape="1">
          <a:blip r:embed="rId3">
            <a:extLst>
              <a:ext uri="{28A0092B-C50C-407E-A947-70E740481C1C}">
                <a14:useLocalDpi xmlns:a14="http://schemas.microsoft.com/office/drawing/2010/main" val="0"/>
              </a:ext>
            </a:extLst>
          </a:blip>
          <a:srcRect l="19117" t="14575" r="20588" b="8300"/>
          <a:stretch/>
        </p:blipFill>
        <p:spPr>
          <a:xfrm>
            <a:off x="669945" y="601402"/>
            <a:ext cx="7826048" cy="6256598"/>
          </a:xfrm>
          <a:prstGeom prst="rect">
            <a:avLst/>
          </a:prstGeom>
          <a:ln>
            <a:solidFill>
              <a:srgbClr val="252731"/>
            </a:solidFill>
          </a:ln>
        </p:spPr>
      </p:pic>
    </p:spTree>
    <p:extLst>
      <p:ext uri="{BB962C8B-B14F-4D97-AF65-F5344CB8AC3E}">
        <p14:creationId xmlns:p14="http://schemas.microsoft.com/office/powerpoint/2010/main" val="953719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287031" y="838200"/>
            <a:ext cx="6738505" cy="755073"/>
          </a:xfrm>
        </p:spPr>
        <p:txBody>
          <a:bodyPr/>
          <a:lstStyle/>
          <a:p>
            <a:r>
              <a:rPr lang="en-US" dirty="0" smtClean="0"/>
              <a:t>Digital</a:t>
            </a:r>
            <a:r>
              <a:rPr lang="en-US" baseline="0" dirty="0" smtClean="0"/>
              <a:t> Learn Classes</a:t>
            </a:r>
            <a:endParaRPr lang="en-US" dirty="0"/>
          </a:p>
        </p:txBody>
      </p:sp>
      <p:grpSp>
        <p:nvGrpSpPr>
          <p:cNvPr id="4" name="Group 3" descr="Some Digitallearn modules, including Intro to email, Intro to Microsoft Word, Creating a Resume, Online Job Searching, Cloud Storage, Intro to Facebook, Primeros Pasos en el Equipo, Busqueda Basica"/>
          <p:cNvGrpSpPr/>
          <p:nvPr/>
        </p:nvGrpSpPr>
        <p:grpSpPr>
          <a:xfrm>
            <a:off x="857540" y="595545"/>
            <a:ext cx="7351224" cy="6262455"/>
            <a:chOff x="857540" y="625041"/>
            <a:chExt cx="7419872" cy="6320936"/>
          </a:xfrm>
        </p:grpSpPr>
        <p:pic>
          <p:nvPicPr>
            <p:cNvPr id="3" name="Picture 2" descr="Screen shot 2014-02-13 at 5.13.46 PM.png"/>
            <p:cNvPicPr>
              <a:picLocks noChangeAspect="1"/>
            </p:cNvPicPr>
            <p:nvPr/>
          </p:nvPicPr>
          <p:blipFill rotWithShape="1">
            <a:blip r:embed="rId3">
              <a:extLst>
                <a:ext uri="{28A0092B-C50C-407E-A947-70E740481C1C}">
                  <a14:useLocalDpi xmlns:a14="http://schemas.microsoft.com/office/drawing/2010/main" val="0"/>
                </a:ext>
              </a:extLst>
            </a:blip>
            <a:srcRect l="13399" t="14575" r="15032" b="11176"/>
            <a:stretch/>
          </p:blipFill>
          <p:spPr>
            <a:xfrm>
              <a:off x="857540" y="625041"/>
              <a:ext cx="7419872" cy="4811059"/>
            </a:xfrm>
            <a:prstGeom prst="rect">
              <a:avLst/>
            </a:prstGeom>
            <a:ln w="9525" cmpd="sng">
              <a:solidFill>
                <a:schemeClr val="tx1"/>
              </a:solidFill>
            </a:ln>
          </p:spPr>
        </p:pic>
        <p:pic>
          <p:nvPicPr>
            <p:cNvPr id="2" name="Picture 1" descr="Screen shot 2014-12-14 at 8.17.48 PM.png"/>
            <p:cNvPicPr>
              <a:picLocks noChangeAspect="1"/>
            </p:cNvPicPr>
            <p:nvPr/>
          </p:nvPicPr>
          <p:blipFill rotWithShape="1">
            <a:blip r:embed="rId4">
              <a:extLst>
                <a:ext uri="{28A0092B-C50C-407E-A947-70E740481C1C}">
                  <a14:useLocalDpi xmlns:a14="http://schemas.microsoft.com/office/drawing/2010/main" val="0"/>
                </a:ext>
              </a:extLst>
            </a:blip>
            <a:srcRect l="9378" t="15185" r="9477" b="11176"/>
            <a:stretch/>
          </p:blipFill>
          <p:spPr>
            <a:xfrm>
              <a:off x="857540" y="2737544"/>
              <a:ext cx="7419872" cy="4208433"/>
            </a:xfrm>
            <a:prstGeom prst="rect">
              <a:avLst/>
            </a:prstGeom>
            <a:ln w="9525" cmpd="sng">
              <a:solidFill>
                <a:schemeClr val="tx1"/>
              </a:solidFill>
            </a:ln>
          </p:spPr>
        </p:pic>
      </p:grpSp>
    </p:spTree>
    <p:extLst>
      <p:ext uri="{BB962C8B-B14F-4D97-AF65-F5344CB8AC3E}">
        <p14:creationId xmlns:p14="http://schemas.microsoft.com/office/powerpoint/2010/main" val="1040802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AFFORDABILITY</a:t>
            </a:r>
            <a:endParaRPr lang="en-US" dirty="0"/>
          </a:p>
        </p:txBody>
      </p:sp>
    </p:spTree>
    <p:extLst>
      <p:ext uri="{BB962C8B-B14F-4D97-AF65-F5344CB8AC3E}">
        <p14:creationId xmlns:p14="http://schemas.microsoft.com/office/powerpoint/2010/main" val="3622563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of mod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51" y="1798399"/>
            <a:ext cx="2715768" cy="2554126"/>
          </a:xfrm>
          <a:prstGeom prst="rect">
            <a:avLst/>
          </a:prstGeom>
          <a:noFill/>
          <a:ln w="12700">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Content Placeholder 1"/>
          <p:cNvSpPr>
            <a:spLocks noGrp="1"/>
          </p:cNvSpPr>
          <p:nvPr>
            <p:ph idx="1"/>
          </p:nvPr>
        </p:nvSpPr>
        <p:spPr>
          <a:xfrm>
            <a:off x="3657600" y="914400"/>
            <a:ext cx="5195047" cy="5694218"/>
          </a:xfrm>
        </p:spPr>
        <p:txBody>
          <a:bodyPr>
            <a:noAutofit/>
          </a:bodyPr>
          <a:lstStyle/>
          <a:p>
            <a:r>
              <a:rPr lang="en-US" dirty="0" smtClean="0">
                <a:latin typeface="Arial" pitchFamily="34" charset="0"/>
                <a:cs typeface="Arial" pitchFamily="34" charset="0"/>
                <a:hlinkClick r:id="rId4"/>
              </a:rPr>
              <a:t>EveryoneOn.org/</a:t>
            </a:r>
            <a:r>
              <a:rPr lang="en-US" dirty="0" err="1" smtClean="0">
                <a:latin typeface="Arial" pitchFamily="34" charset="0"/>
                <a:cs typeface="Arial" pitchFamily="34" charset="0"/>
                <a:hlinkClick r:id="rId4"/>
              </a:rPr>
              <a:t>adulted</a:t>
            </a:r>
            <a:r>
              <a:rPr lang="en-US" dirty="0" smtClean="0">
                <a:latin typeface="Arial" pitchFamily="34" charset="0"/>
                <a:cs typeface="Arial" pitchFamily="34" charset="0"/>
                <a:hlinkClick r:id="rId4"/>
              </a:rPr>
              <a:t> </a:t>
            </a:r>
            <a:endParaRPr lang="en-US" dirty="0" smtClean="0">
              <a:latin typeface="Arial" pitchFamily="34" charset="0"/>
              <a:cs typeface="Arial" pitchFamily="34" charset="0"/>
            </a:endParaRPr>
          </a:p>
          <a:p>
            <a:r>
              <a:rPr lang="en-US" dirty="0" smtClean="0">
                <a:latin typeface="Arial" pitchFamily="34" charset="0"/>
                <a:cs typeface="Arial" pitchFamily="34" charset="0"/>
              </a:rPr>
              <a:t>Prequalifies for the best deal in the local area:</a:t>
            </a:r>
          </a:p>
          <a:p>
            <a:pPr lvl="1"/>
            <a:r>
              <a:rPr lang="en-US" sz="2200" dirty="0" smtClean="0">
                <a:latin typeface="Arial" pitchFamily="34" charset="0"/>
                <a:cs typeface="Arial" pitchFamily="34" charset="0"/>
              </a:rPr>
              <a:t>Students</a:t>
            </a:r>
          </a:p>
          <a:p>
            <a:pPr lvl="1"/>
            <a:r>
              <a:rPr lang="en-US" sz="2200" dirty="0" smtClean="0">
                <a:latin typeface="Arial" pitchFamily="34" charset="0"/>
                <a:cs typeface="Arial" pitchFamily="34" charset="0"/>
              </a:rPr>
              <a:t>Teachers</a:t>
            </a:r>
          </a:p>
          <a:p>
            <a:pPr lvl="1"/>
            <a:r>
              <a:rPr lang="en-US" sz="2200" dirty="0" smtClean="0">
                <a:latin typeface="Arial" pitchFamily="34" charset="0"/>
                <a:cs typeface="Arial" pitchFamily="34" charset="0"/>
              </a:rPr>
              <a:t>Programs</a:t>
            </a:r>
          </a:p>
          <a:p>
            <a:r>
              <a:rPr lang="en-US" dirty="0" smtClean="0">
                <a:latin typeface="Arial" pitchFamily="34" charset="0"/>
                <a:cs typeface="Arial" pitchFamily="34" charset="0"/>
              </a:rPr>
              <a:t>Wireless internet service for as low as $10 a month</a:t>
            </a:r>
          </a:p>
          <a:p>
            <a:r>
              <a:rPr lang="en-US" dirty="0" smtClean="0">
                <a:latin typeface="Arial" pitchFamily="34" charset="0"/>
                <a:cs typeface="Arial" pitchFamily="34" charset="0"/>
              </a:rPr>
              <a:t>Refurbished tablets, laptops, desktops </a:t>
            </a:r>
          </a:p>
          <a:p>
            <a:r>
              <a:rPr lang="en-US" dirty="0" smtClean="0">
                <a:latin typeface="Arial" pitchFamily="34" charset="0"/>
                <a:cs typeface="Arial" pitchFamily="34" charset="0"/>
              </a:rPr>
              <a:t>Downloadable materials: </a:t>
            </a:r>
            <a:br>
              <a:rPr lang="en-US" dirty="0" smtClean="0">
                <a:latin typeface="Arial" pitchFamily="34" charset="0"/>
                <a:cs typeface="Arial" pitchFamily="34" charset="0"/>
              </a:rPr>
            </a:br>
            <a:r>
              <a:rPr lang="en-US" dirty="0" smtClean="0">
                <a:latin typeface="Arial" pitchFamily="34" charset="0"/>
                <a:cs typeface="Arial" pitchFamily="34" charset="0"/>
                <a:hlinkClick r:id="rId5"/>
              </a:rPr>
              <a:t>http://everyoneon.org/campaign-materials/</a:t>
            </a:r>
            <a:endParaRPr lang="en-US" dirty="0" smtClean="0">
              <a:latin typeface="Arial" pitchFamily="34" charset="0"/>
              <a:cs typeface="Arial" pitchFamily="34" charset="0"/>
            </a:endParaRPr>
          </a:p>
        </p:txBody>
      </p:sp>
      <p:sp>
        <p:nvSpPr>
          <p:cNvPr id="3" name="Text Placeholder 2"/>
          <p:cNvSpPr>
            <a:spLocks noGrp="1"/>
          </p:cNvSpPr>
          <p:nvPr>
            <p:ph type="body" sz="half" idx="2"/>
          </p:nvPr>
        </p:nvSpPr>
        <p:spPr/>
        <p:txBody>
          <a:bodyPr>
            <a:normAutofit/>
          </a:bodyPr>
          <a:lstStyle/>
          <a:p>
            <a:r>
              <a:rPr lang="en-US" sz="1800" dirty="0" smtClean="0"/>
              <a:t>Let’s get more devices in students’ hands and households.</a:t>
            </a:r>
            <a:endParaRPr lang="en-US" sz="1800" dirty="0"/>
          </a:p>
        </p:txBody>
      </p:sp>
      <p:sp>
        <p:nvSpPr>
          <p:cNvPr id="4" name="Title 3"/>
          <p:cNvSpPr>
            <a:spLocks noGrp="1"/>
          </p:cNvSpPr>
          <p:nvPr>
            <p:ph type="title"/>
          </p:nvPr>
        </p:nvSpPr>
        <p:spPr/>
        <p:txBody>
          <a:bodyPr>
            <a:normAutofit/>
          </a:bodyPr>
          <a:lstStyle/>
          <a:p>
            <a:r>
              <a:rPr lang="en-US" sz="2400" dirty="0" err="1" smtClean="0"/>
              <a:t>EveryoneOn</a:t>
            </a:r>
            <a:endParaRPr lang="en-US" sz="2400" dirty="0"/>
          </a:p>
        </p:txBody>
      </p:sp>
    </p:spTree>
    <p:extLst>
      <p:ext uri="{BB962C8B-B14F-4D97-AF65-F5344CB8AC3E}">
        <p14:creationId xmlns:p14="http://schemas.microsoft.com/office/powerpoint/2010/main" val="308261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4163" y="844873"/>
            <a:ext cx="8574087" cy="967840"/>
          </a:xfrm>
        </p:spPr>
        <p:txBody>
          <a:bodyPr/>
          <a:lstStyle/>
          <a:p>
            <a:r>
              <a:rPr lang="en-US" dirty="0" err="1" smtClean="0"/>
              <a:t>EveryoneOn</a:t>
            </a:r>
            <a:r>
              <a:rPr lang="en-US" dirty="0" smtClean="0"/>
              <a:t>/adulted.org</a:t>
            </a:r>
            <a:endParaRPr lang="en-US" dirty="0"/>
          </a:p>
        </p:txBody>
      </p:sp>
      <p:pic>
        <p:nvPicPr>
          <p:cNvPr id="4" name="Picture 3" descr="Everyone On welcome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62" y="856162"/>
            <a:ext cx="8574087" cy="4064839"/>
          </a:xfrm>
          <a:prstGeom prst="rect">
            <a:avLst/>
          </a:prstGeom>
        </p:spPr>
      </p:pic>
    </p:spTree>
    <p:extLst>
      <p:ext uri="{BB962C8B-B14F-4D97-AF65-F5344CB8AC3E}">
        <p14:creationId xmlns:p14="http://schemas.microsoft.com/office/powerpoint/2010/main" val="36304958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5472" y="846666"/>
            <a:ext cx="6850139" cy="751555"/>
          </a:xfrm>
        </p:spPr>
        <p:txBody>
          <a:bodyPr/>
          <a:lstStyle/>
          <a:p>
            <a:r>
              <a:rPr lang="en-US" dirty="0" smtClean="0"/>
              <a:t>Internet Offers</a:t>
            </a:r>
            <a:endParaRPr lang="en-US" dirty="0"/>
          </a:p>
        </p:txBody>
      </p:sp>
      <p:pic>
        <p:nvPicPr>
          <p:cNvPr id="1026" name="Picture 2" descr="Everyone On example of Internet offers search 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63" y="1870364"/>
            <a:ext cx="3943406" cy="317408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 name="Picture 3" descr="Data calculator: I want to...stream video: 1GB - 165 videos, 12 GB - 1980 videos; stream music: 1 GB- 570 songs, 12 GB - 6840 songs; download apps, games, and songs: 1 GB - 255 downloads, 12 GB - 3060 downloads; post photos and video: 1 GB - 2850 posts, 12 GB - 34200 posts; go online: 1 GB - 600 webpages, 12 GB - 7200 webpages; send and receive email: 1 GB - 2500+ emails, 12 GB - 30000+ emails; make phone calls via Skype: 1 GB - 1020 minutes, 12 GB - 12240 minutes"/>
          <p:cNvPicPr>
            <a:picLocks noChangeAspect="1"/>
          </p:cNvPicPr>
          <p:nvPr/>
        </p:nvPicPr>
        <p:blipFill>
          <a:blip r:embed="rId4"/>
          <a:stretch>
            <a:fillRect/>
          </a:stretch>
        </p:blipFill>
        <p:spPr>
          <a:xfrm>
            <a:off x="4481050" y="1870364"/>
            <a:ext cx="4320852" cy="3174086"/>
          </a:xfrm>
          <a:prstGeom prst="rect">
            <a:avLst/>
          </a:prstGeom>
        </p:spPr>
      </p:pic>
    </p:spTree>
    <p:extLst>
      <p:ext uri="{BB962C8B-B14F-4D97-AF65-F5344CB8AC3E}">
        <p14:creationId xmlns:p14="http://schemas.microsoft.com/office/powerpoint/2010/main" val="556533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Online Meeting Features</a:t>
            </a:r>
            <a:endParaRPr lang="en-US" dirty="0"/>
          </a:p>
        </p:txBody>
      </p:sp>
      <p:grpSp>
        <p:nvGrpSpPr>
          <p:cNvPr id="3" name="Group 26" descr="speaker icon crossed out"/>
          <p:cNvGrpSpPr/>
          <p:nvPr/>
        </p:nvGrpSpPr>
        <p:grpSpPr>
          <a:xfrm>
            <a:off x="476205" y="2305446"/>
            <a:ext cx="8380632" cy="4294096"/>
            <a:chOff x="476205" y="2250026"/>
            <a:chExt cx="8380632" cy="4294096"/>
          </a:xfrm>
        </p:grpSpPr>
        <p:sp>
          <p:nvSpPr>
            <p:cNvPr id="4" name="TextBox 5"/>
            <p:cNvSpPr txBox="1">
              <a:spLocks noChangeArrowheads="1"/>
            </p:cNvSpPr>
            <p:nvPr/>
          </p:nvSpPr>
          <p:spPr bwMode="auto">
            <a:xfrm>
              <a:off x="476205" y="2275556"/>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itchFamily="2" charset="2"/>
                <a:buChar char=""/>
                <a:defRPr sz="2400">
                  <a:solidFill>
                    <a:schemeClr val="tx1"/>
                  </a:solidFill>
                  <a:latin typeface="Century Schoolbook" pitchFamily="18" charset="0"/>
                </a:defRPr>
              </a:lvl1pPr>
              <a:lvl2pPr marL="742950" indent="-285750" eaLnBrk="0" hangingPunct="0">
                <a:spcBef>
                  <a:spcPct val="20000"/>
                </a:spcBef>
                <a:buClr>
                  <a:schemeClr val="accent1"/>
                </a:buClr>
                <a:buSzPct val="80000"/>
                <a:buFont typeface="Wingdings 2" pitchFamily="18" charset="2"/>
                <a:buChar char=""/>
                <a:defRPr sz="2100">
                  <a:solidFill>
                    <a:schemeClr val="tx1"/>
                  </a:solidFill>
                  <a:latin typeface="Century Schoolbook" pitchFamily="18" charset="0"/>
                </a:defRPr>
              </a:lvl2pPr>
              <a:lvl3pPr marL="1143000" indent="-228600" eaLnBrk="0" hangingPunct="0">
                <a:spcBef>
                  <a:spcPct val="20000"/>
                </a:spcBef>
                <a:buClr>
                  <a:srgbClr val="E0752F"/>
                </a:buClr>
                <a:buSzPct val="60000"/>
                <a:buFont typeface="Wingdings" pitchFamily="2" charset="2"/>
                <a:buChar char=""/>
                <a:defRPr>
                  <a:solidFill>
                    <a:schemeClr val="tx1"/>
                  </a:solidFill>
                  <a:latin typeface="Century Schoolbook" pitchFamily="18" charset="0"/>
                </a:defRPr>
              </a:lvl3pPr>
              <a:lvl4pPr marL="1600200" indent="-228600" eaLnBrk="0" hangingPunct="0">
                <a:spcBef>
                  <a:spcPct val="20000"/>
                </a:spcBef>
                <a:buClr>
                  <a:srgbClr val="FEC3AE"/>
                </a:buClr>
                <a:buSzPct val="60000"/>
                <a:buFont typeface="Wingdings" pitchFamily="2" charset="2"/>
                <a:buChar char=""/>
                <a:defRPr>
                  <a:solidFill>
                    <a:schemeClr val="tx1"/>
                  </a:solidFill>
                  <a:latin typeface="Century Schoolbook" pitchFamily="18" charset="0"/>
                </a:defRPr>
              </a:lvl4pPr>
              <a:lvl5pPr marL="2057400" indent="-228600" eaLnBrk="0" hangingPunct="0">
                <a:spcBef>
                  <a:spcPct val="20000"/>
                </a:spcBef>
                <a:buClr>
                  <a:srgbClr val="BDCAE9"/>
                </a:buClr>
                <a:buSzPct val="68000"/>
                <a:buFont typeface="Wingdings 2" pitchFamily="18" charset="2"/>
                <a:buChar char=""/>
                <a:defRPr sz="1600">
                  <a:solidFill>
                    <a:schemeClr val="tx1"/>
                  </a:solidFill>
                  <a:latin typeface="Century Schoolbook" pitchFamily="18" charset="0"/>
                </a:defRPr>
              </a:lvl5pPr>
              <a:lvl6pPr marL="25146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6pPr>
              <a:lvl7pPr marL="29718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7pPr>
              <a:lvl8pPr marL="34290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8pPr>
              <a:lvl9pPr marL="38862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9pPr>
            </a:lstStyle>
            <a:p>
              <a:pPr algn="ctr" eaLnBrk="1" hangingPunct="1">
                <a:spcBef>
                  <a:spcPct val="0"/>
                </a:spcBef>
                <a:buClrTx/>
                <a:buSzTx/>
                <a:buFontTx/>
                <a:buNone/>
              </a:pPr>
              <a:r>
                <a:rPr lang="en-US" altLang="en-US" b="1" dirty="0">
                  <a:solidFill>
                    <a:srgbClr val="000000"/>
                  </a:solidFill>
                  <a:latin typeface="Arial" charset="0"/>
                </a:rPr>
                <a:t>Please remain muted!</a:t>
              </a:r>
            </a:p>
          </p:txBody>
        </p:sp>
        <p:grpSp>
          <p:nvGrpSpPr>
            <p:cNvPr id="6" name="Group 19"/>
            <p:cNvGrpSpPr/>
            <p:nvPr/>
          </p:nvGrpSpPr>
          <p:grpSpPr>
            <a:xfrm>
              <a:off x="1204718" y="2250026"/>
              <a:ext cx="7652119" cy="4294096"/>
              <a:chOff x="1204718" y="1695826"/>
              <a:chExt cx="7652119" cy="4294096"/>
            </a:xfrm>
          </p:grpSpPr>
          <p:sp>
            <p:nvSpPr>
              <p:cNvPr id="5" name="TextBox 2"/>
              <p:cNvSpPr txBox="1">
                <a:spLocks noChangeArrowheads="1"/>
              </p:cNvSpPr>
              <p:nvPr/>
            </p:nvSpPr>
            <p:spPr bwMode="auto">
              <a:xfrm>
                <a:off x="4426000" y="1697641"/>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itchFamily="2" charset="2"/>
                  <a:buChar char=""/>
                  <a:defRPr sz="2400">
                    <a:solidFill>
                      <a:schemeClr val="tx1"/>
                    </a:solidFill>
                    <a:latin typeface="Century Schoolbook" pitchFamily="18" charset="0"/>
                  </a:defRPr>
                </a:lvl1pPr>
                <a:lvl2pPr marL="742950" indent="-285750" eaLnBrk="0" hangingPunct="0">
                  <a:spcBef>
                    <a:spcPct val="20000"/>
                  </a:spcBef>
                  <a:buClr>
                    <a:schemeClr val="accent1"/>
                  </a:buClr>
                  <a:buSzPct val="80000"/>
                  <a:buFont typeface="Wingdings 2" pitchFamily="18" charset="2"/>
                  <a:buChar char=""/>
                  <a:defRPr sz="2100">
                    <a:solidFill>
                      <a:schemeClr val="tx1"/>
                    </a:solidFill>
                    <a:latin typeface="Century Schoolbook" pitchFamily="18" charset="0"/>
                  </a:defRPr>
                </a:lvl2pPr>
                <a:lvl3pPr marL="1143000" indent="-228600" eaLnBrk="0" hangingPunct="0">
                  <a:spcBef>
                    <a:spcPct val="20000"/>
                  </a:spcBef>
                  <a:buClr>
                    <a:srgbClr val="E0752F"/>
                  </a:buClr>
                  <a:buSzPct val="60000"/>
                  <a:buFont typeface="Wingdings" pitchFamily="2" charset="2"/>
                  <a:buChar char=""/>
                  <a:defRPr>
                    <a:solidFill>
                      <a:schemeClr val="tx1"/>
                    </a:solidFill>
                    <a:latin typeface="Century Schoolbook" pitchFamily="18" charset="0"/>
                  </a:defRPr>
                </a:lvl3pPr>
                <a:lvl4pPr marL="1600200" indent="-228600" eaLnBrk="0" hangingPunct="0">
                  <a:spcBef>
                    <a:spcPct val="20000"/>
                  </a:spcBef>
                  <a:buClr>
                    <a:srgbClr val="FEC3AE"/>
                  </a:buClr>
                  <a:buSzPct val="60000"/>
                  <a:buFont typeface="Wingdings" pitchFamily="2" charset="2"/>
                  <a:buChar char=""/>
                  <a:defRPr>
                    <a:solidFill>
                      <a:schemeClr val="tx1"/>
                    </a:solidFill>
                    <a:latin typeface="Century Schoolbook" pitchFamily="18" charset="0"/>
                  </a:defRPr>
                </a:lvl4pPr>
                <a:lvl5pPr marL="2057400" indent="-228600" eaLnBrk="0" hangingPunct="0">
                  <a:spcBef>
                    <a:spcPct val="20000"/>
                  </a:spcBef>
                  <a:buClr>
                    <a:srgbClr val="BDCAE9"/>
                  </a:buClr>
                  <a:buSzPct val="68000"/>
                  <a:buFont typeface="Wingdings 2" pitchFamily="18" charset="2"/>
                  <a:buChar char=""/>
                  <a:defRPr sz="1600">
                    <a:solidFill>
                      <a:schemeClr val="tx1"/>
                    </a:solidFill>
                    <a:latin typeface="Century Schoolbook" pitchFamily="18" charset="0"/>
                  </a:defRPr>
                </a:lvl5pPr>
                <a:lvl6pPr marL="25146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6pPr>
                <a:lvl7pPr marL="29718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7pPr>
                <a:lvl8pPr marL="34290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8pPr>
                <a:lvl9pPr marL="38862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9pPr>
              </a:lstStyle>
              <a:p>
                <a:pPr algn="ctr" eaLnBrk="1" hangingPunct="1">
                  <a:spcBef>
                    <a:spcPct val="0"/>
                  </a:spcBef>
                  <a:buClrTx/>
                  <a:buSzTx/>
                  <a:buFontTx/>
                  <a:buNone/>
                </a:pPr>
                <a:r>
                  <a:rPr lang="en-US" altLang="en-US" b="1" dirty="0">
                    <a:solidFill>
                      <a:srgbClr val="000000"/>
                    </a:solidFill>
                    <a:latin typeface="Arial" charset="0"/>
                  </a:rPr>
                  <a:t>Use chat box for discussion</a:t>
                </a:r>
              </a:p>
            </p:txBody>
          </p:sp>
          <p:grpSp>
            <p:nvGrpSpPr>
              <p:cNvPr id="9" name="Group 10"/>
              <p:cNvGrpSpPr>
                <a:grpSpLocks/>
              </p:cNvGrpSpPr>
              <p:nvPr/>
            </p:nvGrpSpPr>
            <p:grpSpPr bwMode="auto">
              <a:xfrm>
                <a:off x="1204718" y="2159604"/>
                <a:ext cx="1838026" cy="1841646"/>
                <a:chOff x="838200" y="3316413"/>
                <a:chExt cx="1905000" cy="1908622"/>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18294"/>
                  <a:ext cx="1905000" cy="19067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R:\media specialist\webinar files\micmu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0079" y="4791874"/>
                  <a:ext cx="533121" cy="43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speaker icon crossed 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16413"/>
                  <a:ext cx="1905000" cy="19067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4" name="Group 7"/>
              <p:cNvGrpSpPr>
                <a:grpSpLocks/>
              </p:cNvGrpSpPr>
              <p:nvPr/>
            </p:nvGrpSpPr>
            <p:grpSpPr bwMode="auto">
              <a:xfrm>
                <a:off x="4255799" y="2159604"/>
                <a:ext cx="4601038" cy="1852036"/>
                <a:chOff x="3962399" y="4348680"/>
                <a:chExt cx="4854374" cy="1954654"/>
              </a:xfrm>
            </p:grpSpPr>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399" y="4350597"/>
                  <a:ext cx="2589030" cy="19417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webinar chat bo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570" y="4348680"/>
                  <a:ext cx="2256203" cy="195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hands on 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399" y="4348681"/>
                  <a:ext cx="2589030" cy="19417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5" name="Group 17"/>
              <p:cNvGrpSpPr/>
              <p:nvPr/>
            </p:nvGrpSpPr>
            <p:grpSpPr>
              <a:xfrm>
                <a:off x="2246274" y="4358485"/>
                <a:ext cx="4601038" cy="1631437"/>
                <a:chOff x="2246274" y="3166955"/>
                <a:chExt cx="4601038" cy="1631437"/>
              </a:xfrm>
            </p:grpSpPr>
            <p:sp>
              <p:nvSpPr>
                <p:cNvPr id="13" name="TextBox 2"/>
                <p:cNvSpPr txBox="1">
                  <a:spLocks noChangeArrowheads="1"/>
                </p:cNvSpPr>
                <p:nvPr/>
              </p:nvSpPr>
              <p:spPr bwMode="auto">
                <a:xfrm>
                  <a:off x="2688138" y="3168770"/>
                  <a:ext cx="3762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itchFamily="2" charset="2"/>
                    <a:buChar char=""/>
                    <a:defRPr sz="2400">
                      <a:solidFill>
                        <a:schemeClr val="tx1"/>
                      </a:solidFill>
                      <a:latin typeface="Century Schoolbook" pitchFamily="18" charset="0"/>
                    </a:defRPr>
                  </a:lvl1pPr>
                  <a:lvl2pPr marL="742950" indent="-285750" eaLnBrk="0" hangingPunct="0">
                    <a:spcBef>
                      <a:spcPct val="20000"/>
                    </a:spcBef>
                    <a:buClr>
                      <a:schemeClr val="accent1"/>
                    </a:buClr>
                    <a:buSzPct val="80000"/>
                    <a:buFont typeface="Wingdings 2" pitchFamily="18" charset="2"/>
                    <a:buChar char=""/>
                    <a:defRPr sz="2100">
                      <a:solidFill>
                        <a:schemeClr val="tx1"/>
                      </a:solidFill>
                      <a:latin typeface="Century Schoolbook" pitchFamily="18" charset="0"/>
                    </a:defRPr>
                  </a:lvl2pPr>
                  <a:lvl3pPr marL="1143000" indent="-228600" eaLnBrk="0" hangingPunct="0">
                    <a:spcBef>
                      <a:spcPct val="20000"/>
                    </a:spcBef>
                    <a:buClr>
                      <a:srgbClr val="E0752F"/>
                    </a:buClr>
                    <a:buSzPct val="60000"/>
                    <a:buFont typeface="Wingdings" pitchFamily="2" charset="2"/>
                    <a:buChar char=""/>
                    <a:defRPr>
                      <a:solidFill>
                        <a:schemeClr val="tx1"/>
                      </a:solidFill>
                      <a:latin typeface="Century Schoolbook" pitchFamily="18" charset="0"/>
                    </a:defRPr>
                  </a:lvl3pPr>
                  <a:lvl4pPr marL="1600200" indent="-228600" eaLnBrk="0" hangingPunct="0">
                    <a:spcBef>
                      <a:spcPct val="20000"/>
                    </a:spcBef>
                    <a:buClr>
                      <a:srgbClr val="FEC3AE"/>
                    </a:buClr>
                    <a:buSzPct val="60000"/>
                    <a:buFont typeface="Wingdings" pitchFamily="2" charset="2"/>
                    <a:buChar char=""/>
                    <a:defRPr>
                      <a:solidFill>
                        <a:schemeClr val="tx1"/>
                      </a:solidFill>
                      <a:latin typeface="Century Schoolbook" pitchFamily="18" charset="0"/>
                    </a:defRPr>
                  </a:lvl4pPr>
                  <a:lvl5pPr marL="2057400" indent="-228600" eaLnBrk="0" hangingPunct="0">
                    <a:spcBef>
                      <a:spcPct val="20000"/>
                    </a:spcBef>
                    <a:buClr>
                      <a:srgbClr val="BDCAE9"/>
                    </a:buClr>
                    <a:buSzPct val="68000"/>
                    <a:buFont typeface="Wingdings 2" pitchFamily="18" charset="2"/>
                    <a:buChar char=""/>
                    <a:defRPr sz="1600">
                      <a:solidFill>
                        <a:schemeClr val="tx1"/>
                      </a:solidFill>
                      <a:latin typeface="Century Schoolbook" pitchFamily="18" charset="0"/>
                    </a:defRPr>
                  </a:lvl5pPr>
                  <a:lvl6pPr marL="25146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6pPr>
                  <a:lvl7pPr marL="29718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7pPr>
                  <a:lvl8pPr marL="34290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8pPr>
                  <a:lvl9pPr marL="38862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9pPr>
                </a:lstStyle>
                <a:p>
                  <a:pPr algn="ctr" eaLnBrk="1" hangingPunct="1">
                    <a:spcBef>
                      <a:spcPct val="0"/>
                    </a:spcBef>
                    <a:buClrTx/>
                    <a:buSzTx/>
                    <a:buFontTx/>
                    <a:buNone/>
                  </a:pPr>
                  <a:r>
                    <a:rPr lang="en-US" altLang="en-US" b="1" dirty="0">
                      <a:solidFill>
                        <a:srgbClr val="000000"/>
                      </a:solidFill>
                      <a:latin typeface="Arial" charset="0"/>
                    </a:rPr>
                    <a:t>Send chats to everyone</a:t>
                  </a:r>
                </a:p>
              </p:txBody>
            </p:sp>
            <p:grpSp>
              <p:nvGrpSpPr>
                <p:cNvPr id="17" name="Group 16"/>
                <p:cNvGrpSpPr/>
                <p:nvPr/>
              </p:nvGrpSpPr>
              <p:grpSpPr>
                <a:xfrm>
                  <a:off x="2246274" y="3752122"/>
                  <a:ext cx="4601038" cy="1046270"/>
                  <a:chOff x="4481917" y="3575133"/>
                  <a:chExt cx="3762375" cy="855559"/>
                </a:xfrm>
              </p:grpSpPr>
              <p:pic>
                <p:nvPicPr>
                  <p:cNvPr id="12" name="Picture 3" descr="R:\media specialist\webinar files\ch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1917" y="3576617"/>
                    <a:ext cx="37623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172889" y="3645990"/>
                    <a:ext cx="2207393" cy="2794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pic>
                <p:nvPicPr>
                  <p:cNvPr id="26" name="Picture 3" descr="chat box with 'Everyone' selected in drop-down men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1917" y="3575133"/>
                    <a:ext cx="37623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Box 2"/>
                <p:cNvSpPr txBox="1">
                  <a:spLocks noChangeArrowheads="1"/>
                </p:cNvSpPr>
                <p:nvPr/>
              </p:nvSpPr>
              <p:spPr bwMode="auto">
                <a:xfrm>
                  <a:off x="2688138" y="3166955"/>
                  <a:ext cx="3762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itchFamily="2" charset="2"/>
                    <a:buChar char=""/>
                    <a:defRPr sz="2400">
                      <a:solidFill>
                        <a:schemeClr val="tx1"/>
                      </a:solidFill>
                      <a:latin typeface="Century Schoolbook" pitchFamily="18" charset="0"/>
                    </a:defRPr>
                  </a:lvl1pPr>
                  <a:lvl2pPr marL="742950" indent="-285750" eaLnBrk="0" hangingPunct="0">
                    <a:spcBef>
                      <a:spcPct val="20000"/>
                    </a:spcBef>
                    <a:buClr>
                      <a:schemeClr val="accent1"/>
                    </a:buClr>
                    <a:buSzPct val="80000"/>
                    <a:buFont typeface="Wingdings 2" pitchFamily="18" charset="2"/>
                    <a:buChar char=""/>
                    <a:defRPr sz="2100">
                      <a:solidFill>
                        <a:schemeClr val="tx1"/>
                      </a:solidFill>
                      <a:latin typeface="Century Schoolbook" pitchFamily="18" charset="0"/>
                    </a:defRPr>
                  </a:lvl2pPr>
                  <a:lvl3pPr marL="1143000" indent="-228600" eaLnBrk="0" hangingPunct="0">
                    <a:spcBef>
                      <a:spcPct val="20000"/>
                    </a:spcBef>
                    <a:buClr>
                      <a:srgbClr val="E0752F"/>
                    </a:buClr>
                    <a:buSzPct val="60000"/>
                    <a:buFont typeface="Wingdings" pitchFamily="2" charset="2"/>
                    <a:buChar char=""/>
                    <a:defRPr>
                      <a:solidFill>
                        <a:schemeClr val="tx1"/>
                      </a:solidFill>
                      <a:latin typeface="Century Schoolbook" pitchFamily="18" charset="0"/>
                    </a:defRPr>
                  </a:lvl3pPr>
                  <a:lvl4pPr marL="1600200" indent="-228600" eaLnBrk="0" hangingPunct="0">
                    <a:spcBef>
                      <a:spcPct val="20000"/>
                    </a:spcBef>
                    <a:buClr>
                      <a:srgbClr val="FEC3AE"/>
                    </a:buClr>
                    <a:buSzPct val="60000"/>
                    <a:buFont typeface="Wingdings" pitchFamily="2" charset="2"/>
                    <a:buChar char=""/>
                    <a:defRPr>
                      <a:solidFill>
                        <a:schemeClr val="tx1"/>
                      </a:solidFill>
                      <a:latin typeface="Century Schoolbook" pitchFamily="18" charset="0"/>
                    </a:defRPr>
                  </a:lvl4pPr>
                  <a:lvl5pPr marL="2057400" indent="-228600" eaLnBrk="0" hangingPunct="0">
                    <a:spcBef>
                      <a:spcPct val="20000"/>
                    </a:spcBef>
                    <a:buClr>
                      <a:srgbClr val="BDCAE9"/>
                    </a:buClr>
                    <a:buSzPct val="68000"/>
                    <a:buFont typeface="Wingdings 2" pitchFamily="18" charset="2"/>
                    <a:buChar char=""/>
                    <a:defRPr sz="1600">
                      <a:solidFill>
                        <a:schemeClr val="tx1"/>
                      </a:solidFill>
                      <a:latin typeface="Century Schoolbook" pitchFamily="18" charset="0"/>
                    </a:defRPr>
                  </a:lvl5pPr>
                  <a:lvl6pPr marL="25146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6pPr>
                  <a:lvl7pPr marL="29718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7pPr>
                  <a:lvl8pPr marL="34290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8pPr>
                  <a:lvl9pPr marL="38862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9pPr>
                </a:lstStyle>
                <a:p>
                  <a:pPr algn="ctr" eaLnBrk="1" hangingPunct="1">
                    <a:spcBef>
                      <a:spcPct val="0"/>
                    </a:spcBef>
                    <a:buClrTx/>
                    <a:buSzTx/>
                    <a:buFontTx/>
                    <a:buNone/>
                  </a:pPr>
                  <a:r>
                    <a:rPr lang="en-US" altLang="en-US" b="1" dirty="0">
                      <a:solidFill>
                        <a:srgbClr val="000000"/>
                      </a:solidFill>
                      <a:latin typeface="Arial" charset="0"/>
                    </a:rPr>
                    <a:t>Send chats to everyone</a:t>
                  </a:r>
                </a:p>
              </p:txBody>
            </p:sp>
          </p:grpSp>
          <p:sp>
            <p:nvSpPr>
              <p:cNvPr id="22" name="TextBox 2"/>
              <p:cNvSpPr txBox="1">
                <a:spLocks noChangeArrowheads="1"/>
              </p:cNvSpPr>
              <p:nvPr/>
            </p:nvSpPr>
            <p:spPr bwMode="auto">
              <a:xfrm>
                <a:off x="4426000" y="1695826"/>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itchFamily="2" charset="2"/>
                  <a:buChar char=""/>
                  <a:defRPr sz="2400">
                    <a:solidFill>
                      <a:schemeClr val="tx1"/>
                    </a:solidFill>
                    <a:latin typeface="Century Schoolbook" pitchFamily="18" charset="0"/>
                  </a:defRPr>
                </a:lvl1pPr>
                <a:lvl2pPr marL="742950" indent="-285750" eaLnBrk="0" hangingPunct="0">
                  <a:spcBef>
                    <a:spcPct val="20000"/>
                  </a:spcBef>
                  <a:buClr>
                    <a:schemeClr val="accent1"/>
                  </a:buClr>
                  <a:buSzPct val="80000"/>
                  <a:buFont typeface="Wingdings 2" pitchFamily="18" charset="2"/>
                  <a:buChar char=""/>
                  <a:defRPr sz="2100">
                    <a:solidFill>
                      <a:schemeClr val="tx1"/>
                    </a:solidFill>
                    <a:latin typeface="Century Schoolbook" pitchFamily="18" charset="0"/>
                  </a:defRPr>
                </a:lvl2pPr>
                <a:lvl3pPr marL="1143000" indent="-228600" eaLnBrk="0" hangingPunct="0">
                  <a:spcBef>
                    <a:spcPct val="20000"/>
                  </a:spcBef>
                  <a:buClr>
                    <a:srgbClr val="E0752F"/>
                  </a:buClr>
                  <a:buSzPct val="60000"/>
                  <a:buFont typeface="Wingdings" pitchFamily="2" charset="2"/>
                  <a:buChar char=""/>
                  <a:defRPr>
                    <a:solidFill>
                      <a:schemeClr val="tx1"/>
                    </a:solidFill>
                    <a:latin typeface="Century Schoolbook" pitchFamily="18" charset="0"/>
                  </a:defRPr>
                </a:lvl3pPr>
                <a:lvl4pPr marL="1600200" indent="-228600" eaLnBrk="0" hangingPunct="0">
                  <a:spcBef>
                    <a:spcPct val="20000"/>
                  </a:spcBef>
                  <a:buClr>
                    <a:srgbClr val="FEC3AE"/>
                  </a:buClr>
                  <a:buSzPct val="60000"/>
                  <a:buFont typeface="Wingdings" pitchFamily="2" charset="2"/>
                  <a:buChar char=""/>
                  <a:defRPr>
                    <a:solidFill>
                      <a:schemeClr val="tx1"/>
                    </a:solidFill>
                    <a:latin typeface="Century Schoolbook" pitchFamily="18" charset="0"/>
                  </a:defRPr>
                </a:lvl4pPr>
                <a:lvl5pPr marL="2057400" indent="-228600" eaLnBrk="0" hangingPunct="0">
                  <a:spcBef>
                    <a:spcPct val="20000"/>
                  </a:spcBef>
                  <a:buClr>
                    <a:srgbClr val="BDCAE9"/>
                  </a:buClr>
                  <a:buSzPct val="68000"/>
                  <a:buFont typeface="Wingdings 2" pitchFamily="18" charset="2"/>
                  <a:buChar char=""/>
                  <a:defRPr sz="1600">
                    <a:solidFill>
                      <a:schemeClr val="tx1"/>
                    </a:solidFill>
                    <a:latin typeface="Century Schoolbook" pitchFamily="18" charset="0"/>
                  </a:defRPr>
                </a:lvl5pPr>
                <a:lvl6pPr marL="25146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6pPr>
                <a:lvl7pPr marL="29718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7pPr>
                <a:lvl8pPr marL="34290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8pPr>
                <a:lvl9pPr marL="38862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9pPr>
              </a:lstStyle>
              <a:p>
                <a:pPr algn="ctr" eaLnBrk="1" hangingPunct="1">
                  <a:spcBef>
                    <a:spcPct val="0"/>
                  </a:spcBef>
                  <a:buClrTx/>
                  <a:buSzTx/>
                  <a:buFontTx/>
                  <a:buNone/>
                </a:pPr>
                <a:r>
                  <a:rPr lang="en-US" altLang="en-US" b="1" dirty="0">
                    <a:solidFill>
                      <a:srgbClr val="000000"/>
                    </a:solidFill>
                    <a:latin typeface="Arial" charset="0"/>
                  </a:rPr>
                  <a:t>Use chat box for discussion</a:t>
                </a:r>
              </a:p>
            </p:txBody>
          </p:sp>
        </p:grpSp>
      </p:grpSp>
    </p:spTree>
    <p:extLst>
      <p:ext uri="{BB962C8B-B14F-4D97-AF65-F5344CB8AC3E}">
        <p14:creationId xmlns:p14="http://schemas.microsoft.com/office/powerpoint/2010/main" val="1431843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9048" y="846666"/>
            <a:ext cx="6976564" cy="751555"/>
          </a:xfrm>
        </p:spPr>
        <p:txBody>
          <a:bodyPr/>
          <a:lstStyle/>
          <a:p>
            <a:r>
              <a:rPr lang="en-US" dirty="0" smtClean="0"/>
              <a:t>Computer Offers</a:t>
            </a:r>
            <a:endParaRPr lang="en-US" dirty="0"/>
          </a:p>
        </p:txBody>
      </p:sp>
      <p:pic>
        <p:nvPicPr>
          <p:cNvPr id="2050" name="Picture 2" descr="Everyone On example computer offers search 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97" y="846666"/>
            <a:ext cx="6964715" cy="487979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95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9048" y="846666"/>
            <a:ext cx="6976564" cy="751555"/>
          </a:xfrm>
        </p:spPr>
        <p:txBody>
          <a:bodyPr/>
          <a:lstStyle/>
          <a:p>
            <a:r>
              <a:rPr lang="en-US" dirty="0" smtClean="0"/>
              <a:t>Training Locations</a:t>
            </a:r>
            <a:endParaRPr lang="en-US" dirty="0"/>
          </a:p>
        </p:txBody>
      </p:sp>
      <p:pic>
        <p:nvPicPr>
          <p:cNvPr id="3074" name="Picture 2" descr="Everyone On example training locations search 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857601"/>
            <a:ext cx="7391400" cy="478155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0341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98575"/>
            <a:ext cx="4070350" cy="1162050"/>
          </a:xfrm>
        </p:spPr>
        <p:txBody>
          <a:bodyPr/>
          <a:lstStyle/>
          <a:p>
            <a:r>
              <a:rPr lang="en-US" dirty="0" smtClean="0"/>
              <a:t>In Spanish</a:t>
            </a:r>
            <a:endParaRPr lang="en-US" dirty="0"/>
          </a:p>
        </p:txBody>
      </p:sp>
      <p:sp>
        <p:nvSpPr>
          <p:cNvPr id="6" name="Text Placeholder 5"/>
          <p:cNvSpPr>
            <a:spLocks noGrp="1"/>
          </p:cNvSpPr>
          <p:nvPr>
            <p:ph type="body" sz="half" idx="4294967295"/>
          </p:nvPr>
        </p:nvSpPr>
        <p:spPr>
          <a:xfrm>
            <a:off x="0" y="2455863"/>
            <a:ext cx="8583613" cy="4402137"/>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l"/>
            <a:endParaRPr lang="en-US" dirty="0" smtClean="0"/>
          </a:p>
          <a:p>
            <a:pPr algn="l"/>
            <a:endParaRPr lang="en-US" sz="2400" dirty="0" smtClean="0">
              <a:latin typeface="Arial" pitchFamily="34" charset="0"/>
              <a:cs typeface="Arial" pitchFamily="34" charset="0"/>
            </a:endParaRPr>
          </a:p>
          <a:p>
            <a:pPr algn="l"/>
            <a:endParaRPr lang="en-US" sz="2400" dirty="0">
              <a:latin typeface="Arial" pitchFamily="34" charset="0"/>
              <a:cs typeface="Arial" pitchFamily="34" charset="0"/>
            </a:endParaRPr>
          </a:p>
        </p:txBody>
      </p:sp>
      <p:pic>
        <p:nvPicPr>
          <p:cNvPr id="4" name="Picture 2" descr="Everyone On example online banking  search result in Span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42" y="758683"/>
            <a:ext cx="8584636" cy="392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845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EASE OF USE</a:t>
            </a:r>
            <a:endParaRPr lang="en-US" dirty="0"/>
          </a:p>
        </p:txBody>
      </p:sp>
    </p:spTree>
    <p:extLst>
      <p:ext uri="{BB962C8B-B14F-4D97-AF65-F5344CB8AC3E}">
        <p14:creationId xmlns:p14="http://schemas.microsoft.com/office/powerpoint/2010/main" val="457430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01968" y="746803"/>
            <a:ext cx="5195047" cy="5731722"/>
          </a:xfrm>
        </p:spPr>
        <p:txBody>
          <a:bodyPr>
            <a:noAutofit/>
          </a:bodyPr>
          <a:lstStyle/>
          <a:p>
            <a:r>
              <a:rPr lang="en-US" dirty="0" smtClean="0">
                <a:latin typeface="Arial" pitchFamily="34" charset="0"/>
                <a:cs typeface="Arial" pitchFamily="34" charset="0"/>
              </a:rPr>
              <a:t>Bring Your Own Device (BYOD)</a:t>
            </a:r>
          </a:p>
          <a:p>
            <a:r>
              <a:rPr lang="en-US" dirty="0" smtClean="0">
                <a:latin typeface="Arial" pitchFamily="34" charset="0"/>
                <a:cs typeface="Arial" pitchFamily="34" charset="0"/>
              </a:rPr>
              <a:t>Pros:</a:t>
            </a:r>
          </a:p>
          <a:p>
            <a:pPr lvl="1"/>
            <a:r>
              <a:rPr lang="en-US" sz="2200" dirty="0" smtClean="0">
                <a:latin typeface="Arial" pitchFamily="34" charset="0"/>
                <a:cs typeface="Arial" pitchFamily="34" charset="0"/>
              </a:rPr>
              <a:t>People are familiar with own device</a:t>
            </a:r>
          </a:p>
          <a:p>
            <a:pPr lvl="1"/>
            <a:r>
              <a:rPr lang="en-US" sz="2200" dirty="0" smtClean="0">
                <a:latin typeface="Arial" pitchFamily="34" charset="0"/>
                <a:cs typeface="Arial" pitchFamily="34" charset="0"/>
              </a:rPr>
              <a:t>Can continue to work after class</a:t>
            </a:r>
          </a:p>
          <a:p>
            <a:pPr lvl="1"/>
            <a:r>
              <a:rPr lang="en-US" sz="2200" dirty="0" smtClean="0">
                <a:latin typeface="Arial" pitchFamily="34" charset="0"/>
                <a:cs typeface="Arial" pitchFamily="34" charset="0"/>
              </a:rPr>
              <a:t>No need to provide equipment</a:t>
            </a:r>
          </a:p>
          <a:p>
            <a:pPr lvl="1"/>
            <a:r>
              <a:rPr lang="en-US" sz="2200" dirty="0" smtClean="0">
                <a:latin typeface="Arial" pitchFamily="34" charset="0"/>
                <a:cs typeface="Arial" pitchFamily="34" charset="0"/>
              </a:rPr>
              <a:t>Any space can be a digital learning environment</a:t>
            </a:r>
            <a:br>
              <a:rPr lang="en-US" sz="2200" dirty="0" smtClean="0">
                <a:latin typeface="Arial" pitchFamily="34" charset="0"/>
                <a:cs typeface="Arial" pitchFamily="34" charset="0"/>
              </a:rPr>
            </a:br>
            <a:endParaRPr lang="en-US" sz="1000" dirty="0">
              <a:latin typeface="Arial" pitchFamily="34" charset="0"/>
              <a:cs typeface="Arial" pitchFamily="34" charset="0"/>
            </a:endParaRPr>
          </a:p>
          <a:p>
            <a:r>
              <a:rPr lang="en-US" dirty="0" smtClean="0">
                <a:latin typeface="Arial" pitchFamily="34" charset="0"/>
                <a:cs typeface="Arial" pitchFamily="34" charset="0"/>
              </a:rPr>
              <a:t>Cons:</a:t>
            </a:r>
          </a:p>
          <a:p>
            <a:pPr lvl="1"/>
            <a:r>
              <a:rPr lang="en-US" sz="2200" dirty="0" smtClean="0">
                <a:latin typeface="Arial" pitchFamily="34" charset="0"/>
                <a:cs typeface="Arial" pitchFamily="34" charset="0"/>
              </a:rPr>
              <a:t>May need specialized tech help</a:t>
            </a:r>
          </a:p>
          <a:p>
            <a:pPr lvl="1"/>
            <a:r>
              <a:rPr lang="en-US" sz="2200" dirty="0" smtClean="0">
                <a:latin typeface="Arial" pitchFamily="34" charset="0"/>
                <a:cs typeface="Arial" pitchFamily="34" charset="0"/>
              </a:rPr>
              <a:t>Incompatibility of soft or hardware</a:t>
            </a:r>
          </a:p>
          <a:p>
            <a:pPr lvl="1"/>
            <a:r>
              <a:rPr lang="en-US" sz="2200" dirty="0" smtClean="0">
                <a:latin typeface="Arial" pitchFamily="34" charset="0"/>
                <a:cs typeface="Arial" pitchFamily="34" charset="0"/>
              </a:rPr>
              <a:t>Wireless connectivity</a:t>
            </a:r>
          </a:p>
          <a:p>
            <a:pPr lvl="1"/>
            <a:r>
              <a:rPr lang="en-US" sz="2200" dirty="0" smtClean="0">
                <a:latin typeface="Arial" pitchFamily="34" charset="0"/>
                <a:cs typeface="Arial" pitchFamily="34" charset="0"/>
              </a:rPr>
              <a:t>Security concerns for network</a:t>
            </a:r>
          </a:p>
        </p:txBody>
      </p:sp>
      <p:sp>
        <p:nvSpPr>
          <p:cNvPr id="3" name="Text Placeholder 2"/>
          <p:cNvSpPr>
            <a:spLocks noGrp="1"/>
          </p:cNvSpPr>
          <p:nvPr>
            <p:ph type="body" sz="half" idx="2"/>
          </p:nvPr>
        </p:nvSpPr>
        <p:spPr>
          <a:xfrm>
            <a:off x="419101" y="5159473"/>
            <a:ext cx="2472017" cy="848031"/>
          </a:xfrm>
        </p:spPr>
        <p:txBody>
          <a:bodyPr>
            <a:normAutofit/>
          </a:bodyPr>
          <a:lstStyle/>
          <a:p>
            <a:r>
              <a:rPr lang="en-US" sz="1800" dirty="0" smtClean="0"/>
              <a:t>Not everyone is a network administrator!</a:t>
            </a:r>
            <a:endParaRPr lang="en-US" sz="1800" dirty="0"/>
          </a:p>
        </p:txBody>
      </p:sp>
      <p:sp>
        <p:nvSpPr>
          <p:cNvPr id="4" name="Title 3"/>
          <p:cNvSpPr>
            <a:spLocks noGrp="1"/>
          </p:cNvSpPr>
          <p:nvPr>
            <p:ph type="title"/>
          </p:nvPr>
        </p:nvSpPr>
        <p:spPr>
          <a:xfrm>
            <a:off x="410764" y="4434347"/>
            <a:ext cx="2475395" cy="702713"/>
          </a:xfrm>
        </p:spPr>
        <p:txBody>
          <a:bodyPr>
            <a:normAutofit fontScale="90000"/>
          </a:bodyPr>
          <a:lstStyle/>
          <a:p>
            <a:r>
              <a:rPr lang="en-US" sz="2400" dirty="0" smtClean="0"/>
              <a:t>Bring</a:t>
            </a:r>
            <a:r>
              <a:rPr lang="en-US" sz="2400" baseline="0" dirty="0" smtClean="0"/>
              <a:t> Your Own Device</a:t>
            </a:r>
            <a:r>
              <a:rPr lang="en-US" sz="2400" dirty="0" smtClean="0"/>
              <a:t>	</a:t>
            </a:r>
            <a:endParaRPr lang="en-US" sz="2400" dirty="0"/>
          </a:p>
        </p:txBody>
      </p:sp>
      <p:pic>
        <p:nvPicPr>
          <p:cNvPr id="6" name="Picture Placeholder 5" descr="mobile devices"/>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886" r="23886"/>
          <a:stretch>
            <a:fillRect/>
          </a:stretch>
        </p:blipFill>
        <p:spPr/>
      </p:pic>
      <p:sp>
        <p:nvSpPr>
          <p:cNvPr id="7" name="TextBox 6"/>
          <p:cNvSpPr txBox="1"/>
          <p:nvPr/>
        </p:nvSpPr>
        <p:spPr>
          <a:xfrm>
            <a:off x="284164" y="6439647"/>
            <a:ext cx="2743200" cy="276999"/>
          </a:xfrm>
          <a:prstGeom prst="rect">
            <a:avLst/>
          </a:prstGeom>
          <a:noFill/>
        </p:spPr>
        <p:txBody>
          <a:bodyPr wrap="square" rtlCol="0">
            <a:spAutoFit/>
          </a:bodyPr>
          <a:lstStyle/>
          <a:p>
            <a:r>
              <a:rPr lang="en-US" sz="1200" dirty="0" smtClean="0"/>
              <a:t>Photo: Jeremy Keith</a:t>
            </a:r>
            <a:endParaRPr lang="en-US" sz="1200" dirty="0"/>
          </a:p>
        </p:txBody>
      </p:sp>
    </p:spTree>
    <p:extLst>
      <p:ext uri="{BB962C8B-B14F-4D97-AF65-F5344CB8AC3E}">
        <p14:creationId xmlns:p14="http://schemas.microsoft.com/office/powerpoint/2010/main" val="342792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1706" y="1396184"/>
            <a:ext cx="5122619" cy="4953574"/>
          </a:xfrm>
        </p:spPr>
        <p:txBody>
          <a:bodyPr>
            <a:normAutofit/>
          </a:bodyPr>
          <a:lstStyle/>
          <a:p>
            <a:r>
              <a:rPr lang="en-US" sz="2400" dirty="0" err="1" smtClean="0">
                <a:latin typeface="Arial" pitchFamily="34" charset="0"/>
                <a:cs typeface="Arial" pitchFamily="34" charset="0"/>
              </a:rPr>
              <a:t>Bookshare</a:t>
            </a:r>
            <a:r>
              <a:rPr lang="en-US" sz="2400" dirty="0" smtClean="0">
                <a:latin typeface="Arial" pitchFamily="34" charset="0"/>
                <a:cs typeface="Arial" pitchFamily="34" charset="0"/>
              </a:rPr>
              <a:t> membership </a:t>
            </a:r>
            <a:r>
              <a:rPr lang="en-US" sz="2400" dirty="0">
                <a:latin typeface="Arial" pitchFamily="34" charset="0"/>
                <a:cs typeface="Arial" pitchFamily="34" charset="0"/>
              </a:rPr>
              <a:t>o</a:t>
            </a:r>
            <a:r>
              <a:rPr lang="en-US" sz="2400" dirty="0" smtClean="0">
                <a:latin typeface="Arial" pitchFamily="34" charset="0"/>
                <a:cs typeface="Arial" pitchFamily="34" charset="0"/>
              </a:rPr>
              <a:t>ffers:</a:t>
            </a:r>
          </a:p>
          <a:p>
            <a:pPr lvl="1"/>
            <a:r>
              <a:rPr lang="en-US" sz="2400" dirty="0" smtClean="0">
                <a:latin typeface="Arial" pitchFamily="34" charset="0"/>
                <a:cs typeface="Arial" pitchFamily="34" charset="0"/>
              </a:rPr>
              <a:t>Access to digital text that is delivered in custom formats such as audio, customizable text, digital Braille</a:t>
            </a:r>
          </a:p>
          <a:p>
            <a:pPr lvl="1"/>
            <a:r>
              <a:rPr lang="en-US" sz="2400" dirty="0" smtClean="0">
                <a:latin typeface="Arial" pitchFamily="34" charset="0"/>
                <a:cs typeface="Arial" pitchFamily="34" charset="0"/>
              </a:rPr>
              <a:t>Reading software that facilitates study with annotations, dictionary, spellcheck, pronunciation guide</a:t>
            </a:r>
          </a:p>
          <a:p>
            <a:pPr lvl="1"/>
            <a:r>
              <a:rPr lang="en-US" sz="2400" dirty="0" smtClean="0">
                <a:latin typeface="Arial" pitchFamily="34" charset="0"/>
                <a:cs typeface="Arial" pitchFamily="34" charset="0"/>
              </a:rPr>
              <a:t>Access to a library of over 300K materials</a:t>
            </a:r>
          </a:p>
        </p:txBody>
      </p:sp>
      <p:sp>
        <p:nvSpPr>
          <p:cNvPr id="3" name="Text Placeholder 2"/>
          <p:cNvSpPr>
            <a:spLocks noGrp="1"/>
          </p:cNvSpPr>
          <p:nvPr>
            <p:ph type="body" sz="half" idx="2"/>
          </p:nvPr>
        </p:nvSpPr>
        <p:spPr/>
        <p:txBody>
          <a:bodyPr>
            <a:normAutofit fontScale="92500" lnSpcReduction="20000"/>
          </a:bodyPr>
          <a:lstStyle/>
          <a:p>
            <a:r>
              <a:rPr lang="en-US" sz="1800" dirty="0" smtClean="0"/>
              <a:t>Membership is for adults with print disabilities such as visual, physical, or severe learning disabilities.</a:t>
            </a:r>
            <a:endParaRPr lang="en-US" sz="1800" dirty="0"/>
          </a:p>
        </p:txBody>
      </p:sp>
      <p:sp>
        <p:nvSpPr>
          <p:cNvPr id="4" name="Title 3"/>
          <p:cNvSpPr>
            <a:spLocks noGrp="1"/>
          </p:cNvSpPr>
          <p:nvPr>
            <p:ph type="title"/>
          </p:nvPr>
        </p:nvSpPr>
        <p:spPr/>
        <p:txBody>
          <a:bodyPr>
            <a:normAutofit/>
          </a:bodyPr>
          <a:lstStyle/>
          <a:p>
            <a:r>
              <a:rPr lang="en-US" sz="2400" dirty="0" err="1" smtClean="0"/>
              <a:t>Bookshare</a:t>
            </a:r>
            <a:r>
              <a:rPr lang="en-US" sz="2400" dirty="0" smtClean="0"/>
              <a:t>	</a:t>
            </a:r>
            <a:endParaRPr lang="en-US" sz="2400" dirty="0"/>
          </a:p>
        </p:txBody>
      </p:sp>
      <p:pic>
        <p:nvPicPr>
          <p:cNvPr id="1026" name="Picture 2" descr="Benetech website"/>
          <p:cNvPicPr>
            <a:picLocks noChangeArrowheads="1"/>
          </p:cNvPicPr>
          <p:nvPr/>
        </p:nvPicPr>
        <p:blipFill rotWithShape="1">
          <a:blip r:embed="rId3">
            <a:extLst>
              <a:ext uri="{28A0092B-C50C-407E-A947-70E740481C1C}">
                <a14:useLocalDpi xmlns:a14="http://schemas.microsoft.com/office/drawing/2010/main" val="0"/>
              </a:ext>
            </a:extLst>
          </a:blip>
          <a:srcRect l="15161" r="37758" b="14022"/>
          <a:stretch/>
        </p:blipFill>
        <p:spPr bwMode="auto">
          <a:xfrm>
            <a:off x="284165" y="1275643"/>
            <a:ext cx="2734056" cy="3029678"/>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41247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RELEVANCE</a:t>
            </a:r>
            <a:endParaRPr lang="en-US" dirty="0"/>
          </a:p>
        </p:txBody>
      </p:sp>
    </p:spTree>
    <p:extLst>
      <p:ext uri="{BB962C8B-B14F-4D97-AF65-F5344CB8AC3E}">
        <p14:creationId xmlns:p14="http://schemas.microsoft.com/office/powerpoint/2010/main" val="3183068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09950" y="923925"/>
            <a:ext cx="5387686" cy="5211763"/>
          </a:xfrm>
        </p:spPr>
        <p:txBody>
          <a:bodyPr>
            <a:normAutofit/>
          </a:bodyPr>
          <a:lstStyle/>
          <a:p>
            <a:r>
              <a:rPr lang="en-US" sz="2400" dirty="0" smtClean="0">
                <a:latin typeface="Arial" pitchFamily="34" charset="0"/>
                <a:cs typeface="Arial" pitchFamily="34" charset="0"/>
              </a:rPr>
              <a:t>“Much good content remains largely invisible to students.” (p. 7)</a:t>
            </a:r>
          </a:p>
          <a:p>
            <a:pPr lvl="1"/>
            <a:r>
              <a:rPr lang="en-US" sz="2400" dirty="0" smtClean="0">
                <a:latin typeface="Arial" pitchFamily="34" charset="0"/>
                <a:cs typeface="Arial" pitchFamily="34" charset="0"/>
              </a:rPr>
              <a:t>Create a culture of sharing resources with students.</a:t>
            </a:r>
          </a:p>
          <a:p>
            <a:pPr lvl="1"/>
            <a:r>
              <a:rPr lang="en-US" sz="2400" dirty="0" smtClean="0">
                <a:latin typeface="Arial" pitchFamily="34" charset="0"/>
                <a:cs typeface="Arial" pitchFamily="34" charset="0"/>
              </a:rPr>
              <a:t>Integrate apps and online activities into supplemental assignments.</a:t>
            </a:r>
          </a:p>
          <a:p>
            <a:pPr lvl="1"/>
            <a:r>
              <a:rPr lang="en-US" sz="2400" dirty="0" smtClean="0">
                <a:latin typeface="Arial" pitchFamily="34" charset="0"/>
                <a:cs typeface="Arial" pitchFamily="34" charset="0"/>
              </a:rPr>
              <a:t>Encourage students to share resources with family and friends.</a:t>
            </a:r>
          </a:p>
          <a:p>
            <a:pPr lvl="1"/>
            <a:endParaRPr lang="en-US" sz="2400" dirty="0"/>
          </a:p>
        </p:txBody>
      </p:sp>
      <p:sp>
        <p:nvSpPr>
          <p:cNvPr id="3" name="Text Placeholder 2"/>
          <p:cNvSpPr>
            <a:spLocks noGrp="1"/>
          </p:cNvSpPr>
          <p:nvPr>
            <p:ph type="body" sz="half" idx="2"/>
          </p:nvPr>
        </p:nvSpPr>
        <p:spPr/>
        <p:txBody>
          <a:bodyPr>
            <a:normAutofit/>
          </a:bodyPr>
          <a:lstStyle/>
          <a:p>
            <a:r>
              <a:rPr lang="en-US" sz="1800" dirty="0" smtClean="0"/>
              <a:t>How do you find good  content for supplemental and </a:t>
            </a:r>
          </a:p>
          <a:p>
            <a:r>
              <a:rPr lang="en-US" sz="1800" dirty="0" smtClean="0"/>
              <a:t>self-study?</a:t>
            </a:r>
            <a:endParaRPr lang="en-US" sz="1800" dirty="0"/>
          </a:p>
        </p:txBody>
      </p:sp>
      <p:sp>
        <p:nvSpPr>
          <p:cNvPr id="4" name="Title 3"/>
          <p:cNvSpPr>
            <a:spLocks noGrp="1"/>
          </p:cNvSpPr>
          <p:nvPr>
            <p:ph type="title"/>
          </p:nvPr>
        </p:nvSpPr>
        <p:spPr/>
        <p:txBody>
          <a:bodyPr>
            <a:normAutofit/>
          </a:bodyPr>
          <a:lstStyle/>
          <a:p>
            <a:r>
              <a:rPr lang="en-US" sz="2400" dirty="0" smtClean="0"/>
              <a:t>Relevance</a:t>
            </a:r>
            <a:endParaRPr lang="en-US" sz="2400" dirty="0"/>
          </a:p>
        </p:txBody>
      </p:sp>
      <p:pic>
        <p:nvPicPr>
          <p:cNvPr id="6" name="Picture Placeholder 5" descr="Cover page: Connected Teaching and Perrsonalized Learning: Implications of the National Education Technology Plan (NETP) for Adult Education, published by the American Institute for Research">
            <a:hlinkClick r:id="rId3"/>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9887" t="12224" r="31423" b="8748"/>
          <a:stretch/>
        </p:blipFill>
        <p:spPr>
          <a:xfrm>
            <a:off x="215575" y="787400"/>
            <a:ext cx="2845712" cy="3632200"/>
          </a:xfrm>
          <a:ln>
            <a:noFill/>
          </a:ln>
        </p:spPr>
      </p:pic>
    </p:spTree>
    <p:extLst>
      <p:ext uri="{BB962C8B-B14F-4D97-AF65-F5344CB8AC3E}">
        <p14:creationId xmlns:p14="http://schemas.microsoft.com/office/powerpoint/2010/main" val="12878162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55953" y="1101208"/>
            <a:ext cx="4796694" cy="5211763"/>
          </a:xfrm>
        </p:spPr>
        <p:txBody>
          <a:bodyPr>
            <a:normAutofit lnSpcReduction="10000"/>
          </a:bodyPr>
          <a:lstStyle/>
          <a:p>
            <a:r>
              <a:rPr lang="en-US" sz="2400" dirty="0" smtClean="0">
                <a:latin typeface="Arial" pitchFamily="34" charset="0"/>
                <a:cs typeface="Arial" pitchFamily="34" charset="0"/>
              </a:rPr>
              <a:t>Job Scout offers:</a:t>
            </a:r>
          </a:p>
          <a:p>
            <a:pPr lvl="1"/>
            <a:r>
              <a:rPr lang="en-US" sz="2400" dirty="0" smtClean="0">
                <a:latin typeface="Arial" pitchFamily="34" charset="0"/>
                <a:cs typeface="Arial" pitchFamily="34" charset="0"/>
              </a:rPr>
              <a:t>No cost access to job listings, aggregated by </a:t>
            </a:r>
            <a:r>
              <a:rPr lang="en-US" sz="2400" dirty="0" err="1" smtClean="0">
                <a:latin typeface="Arial" pitchFamily="34" charset="0"/>
                <a:cs typeface="Arial" pitchFamily="34" charset="0"/>
              </a:rPr>
              <a:t>SimplyHire</a:t>
            </a:r>
            <a:endParaRPr lang="en-US" sz="2400" dirty="0" smtClean="0">
              <a:latin typeface="Arial" pitchFamily="34" charset="0"/>
              <a:cs typeface="Arial" pitchFamily="34" charset="0"/>
            </a:endParaRPr>
          </a:p>
          <a:p>
            <a:pPr lvl="1"/>
            <a:r>
              <a:rPr lang="en-US" sz="2400" dirty="0" smtClean="0">
                <a:latin typeface="Arial" pitchFamily="34" charset="0"/>
                <a:cs typeface="Arial" pitchFamily="34" charset="0"/>
              </a:rPr>
              <a:t>No cost portfolio to save listings and resumes</a:t>
            </a:r>
          </a:p>
          <a:p>
            <a:pPr lvl="1"/>
            <a:r>
              <a:rPr lang="en-US" sz="2400" dirty="0" smtClean="0">
                <a:latin typeface="Arial" pitchFamily="34" charset="0"/>
                <a:cs typeface="Arial" pitchFamily="34" charset="0"/>
              </a:rPr>
              <a:t>Digital literacy tutorials</a:t>
            </a:r>
          </a:p>
          <a:p>
            <a:pPr lvl="1"/>
            <a:r>
              <a:rPr lang="en-US" sz="2400" dirty="0" smtClean="0">
                <a:latin typeface="Arial" pitchFamily="34" charset="0"/>
                <a:cs typeface="Arial" pitchFamily="34" charset="0"/>
              </a:rPr>
              <a:t>Social media platform</a:t>
            </a:r>
          </a:p>
          <a:p>
            <a:pPr lvl="1"/>
            <a:r>
              <a:rPr lang="en-US" sz="2400" dirty="0" smtClean="0">
                <a:latin typeface="Arial" pitchFamily="34" charset="0"/>
                <a:cs typeface="Arial" pitchFamily="34" charset="0"/>
              </a:rPr>
              <a:t>Badges that reward progress</a:t>
            </a:r>
          </a:p>
          <a:p>
            <a:pPr lvl="1"/>
            <a:r>
              <a:rPr lang="en-US" sz="2400" dirty="0" smtClean="0">
                <a:latin typeface="Arial" pitchFamily="34" charset="0"/>
                <a:cs typeface="Arial" pitchFamily="34" charset="0"/>
              </a:rPr>
              <a:t>Fully available in English and Spanish</a:t>
            </a:r>
          </a:p>
          <a:p>
            <a:pPr marL="457200" lvl="1" indent="0">
              <a:buNone/>
            </a:pPr>
            <a:r>
              <a:rPr lang="en-US" sz="2400" dirty="0" smtClean="0">
                <a:latin typeface="Arial" pitchFamily="34" charset="0"/>
                <a:cs typeface="Arial" pitchFamily="34" charset="0"/>
                <a:hlinkClick r:id="rId3"/>
              </a:rPr>
              <a:t>www.myjobscout.org</a:t>
            </a:r>
            <a:r>
              <a:rPr lang="en-US" sz="2400" dirty="0" smtClean="0">
                <a:latin typeface="Arial" pitchFamily="34" charset="0"/>
                <a:cs typeface="Arial" pitchFamily="34" charset="0"/>
              </a:rPr>
              <a:t> </a:t>
            </a:r>
            <a:endParaRPr lang="en-US" sz="2400" dirty="0">
              <a:latin typeface="Arial" pitchFamily="34" charset="0"/>
              <a:cs typeface="Arial" pitchFamily="34" charset="0"/>
            </a:endParaRPr>
          </a:p>
        </p:txBody>
      </p:sp>
      <p:sp>
        <p:nvSpPr>
          <p:cNvPr id="3" name="Text Placeholder 2"/>
          <p:cNvSpPr>
            <a:spLocks noGrp="1"/>
          </p:cNvSpPr>
          <p:nvPr>
            <p:ph type="body" sz="half" idx="2"/>
          </p:nvPr>
        </p:nvSpPr>
        <p:spPr/>
        <p:txBody>
          <a:bodyPr>
            <a:normAutofit/>
          </a:bodyPr>
          <a:lstStyle/>
          <a:p>
            <a:r>
              <a:rPr lang="en-US" sz="1800" dirty="0" smtClean="0"/>
              <a:t>Over 80% of companies  post job openings only online </a:t>
            </a:r>
            <a:r>
              <a:rPr lang="en-US" dirty="0" smtClean="0"/>
              <a:t>(</a:t>
            </a:r>
            <a:r>
              <a:rPr lang="en-US" dirty="0" err="1" smtClean="0"/>
              <a:t>Levere</a:t>
            </a:r>
            <a:r>
              <a:rPr lang="en-US" dirty="0" smtClean="0"/>
              <a:t>, 2013).</a:t>
            </a:r>
            <a:endParaRPr lang="en-US" sz="1800" dirty="0"/>
          </a:p>
        </p:txBody>
      </p:sp>
      <p:sp>
        <p:nvSpPr>
          <p:cNvPr id="4" name="Title 3"/>
          <p:cNvSpPr>
            <a:spLocks noGrp="1"/>
          </p:cNvSpPr>
          <p:nvPr>
            <p:ph type="title"/>
          </p:nvPr>
        </p:nvSpPr>
        <p:spPr/>
        <p:txBody>
          <a:bodyPr>
            <a:normAutofit/>
          </a:bodyPr>
          <a:lstStyle/>
          <a:p>
            <a:r>
              <a:rPr lang="en-US" sz="2400" dirty="0" smtClean="0"/>
              <a:t>Relevance</a:t>
            </a:r>
            <a:endParaRPr lang="en-US" sz="2400" dirty="0"/>
          </a:p>
        </p:txBody>
      </p:sp>
      <p:pic>
        <p:nvPicPr>
          <p:cNvPr id="7" name="Picture 6" descr="jobscout home page"/>
          <p:cNvPicPr>
            <a:picLocks noChangeAspect="1"/>
          </p:cNvPicPr>
          <p:nvPr/>
        </p:nvPicPr>
        <p:blipFill>
          <a:blip r:embed="rId4"/>
          <a:stretch>
            <a:fillRect/>
          </a:stretch>
        </p:blipFill>
        <p:spPr>
          <a:xfrm>
            <a:off x="272214" y="1199205"/>
            <a:ext cx="3645189" cy="2577100"/>
          </a:xfrm>
          <a:prstGeom prst="rect">
            <a:avLst/>
          </a:prstGeom>
        </p:spPr>
      </p:pic>
    </p:spTree>
    <p:extLst>
      <p:ext uri="{BB962C8B-B14F-4D97-AF65-F5344CB8AC3E}">
        <p14:creationId xmlns:p14="http://schemas.microsoft.com/office/powerpoint/2010/main" val="3770572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CONFIDENCE</a:t>
            </a:r>
            <a:endParaRPr lang="en-US" dirty="0"/>
          </a:p>
        </p:txBody>
      </p:sp>
    </p:spTree>
    <p:extLst>
      <p:ext uri="{BB962C8B-B14F-4D97-AF65-F5344CB8AC3E}">
        <p14:creationId xmlns:p14="http://schemas.microsoft.com/office/powerpoint/2010/main" val="2799082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Arial" pitchFamily="34" charset="0"/>
                <a:cs typeface="Arial" pitchFamily="34" charset="0"/>
              </a:rPr>
              <a:t>For what type of organization do you work?</a:t>
            </a:r>
            <a:endParaRPr lang="en-US" dirty="0">
              <a:latin typeface="Arial" pitchFamily="34" charset="0"/>
              <a:cs typeface="Arial" pitchFamily="34" charset="0"/>
            </a:endParaRPr>
          </a:p>
        </p:txBody>
      </p:sp>
      <p:pic>
        <p:nvPicPr>
          <p:cNvPr id="5" name="Content Placeholder 4" descr="polling station sign on wall"/>
          <p:cNvPicPr>
            <a:picLocks noGrp="1" noChangeAspect="1"/>
          </p:cNvPicPr>
          <p:nvPr>
            <p:ph idx="1"/>
          </p:nvPr>
        </p:nvPicPr>
        <p:blipFill>
          <a:blip r:embed="rId3"/>
          <a:stretch>
            <a:fillRect/>
          </a:stretch>
        </p:blipFill>
        <p:spPr>
          <a:xfrm>
            <a:off x="4395198" y="2576406"/>
            <a:ext cx="4068762" cy="3051571"/>
          </a:xfrm>
          <a:ln w="9525">
            <a:solidFill>
              <a:schemeClr val="tx1"/>
            </a:solidFill>
          </a:ln>
        </p:spPr>
      </p:pic>
      <p:sp>
        <p:nvSpPr>
          <p:cNvPr id="6" name="Rectangle 5"/>
          <p:cNvSpPr/>
          <p:nvPr/>
        </p:nvSpPr>
        <p:spPr>
          <a:xfrm>
            <a:off x="6825548" y="6206836"/>
            <a:ext cx="2055251" cy="276999"/>
          </a:xfrm>
          <a:prstGeom prst="rect">
            <a:avLst/>
          </a:prstGeom>
        </p:spPr>
        <p:txBody>
          <a:bodyPr wrap="square">
            <a:spAutoFit/>
          </a:bodyPr>
          <a:lstStyle/>
          <a:p>
            <a:r>
              <a:rPr lang="en-US" sz="1200" dirty="0" smtClean="0"/>
              <a:t>Photo: freeimages.co.uk</a:t>
            </a:r>
            <a:endParaRPr lang="en-US" sz="1200" dirty="0"/>
          </a:p>
        </p:txBody>
      </p:sp>
    </p:spTree>
    <p:extLst>
      <p:ext uri="{BB962C8B-B14F-4D97-AF65-F5344CB8AC3E}">
        <p14:creationId xmlns:p14="http://schemas.microsoft.com/office/powerpoint/2010/main" val="29458007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latin typeface="Arial" pitchFamily="34" charset="0"/>
                <a:cs typeface="Arial" pitchFamily="34" charset="0"/>
              </a:rPr>
              <a:t>LINCS Learning Portal</a:t>
            </a:r>
          </a:p>
          <a:p>
            <a:pPr lvl="1"/>
            <a:r>
              <a:rPr lang="en-US" sz="2200" dirty="0" smtClean="0">
                <a:latin typeface="Arial" pitchFamily="34" charset="0"/>
                <a:cs typeface="Arial" pitchFamily="34" charset="0"/>
              </a:rPr>
              <a:t>17 self-paced, no cost courses</a:t>
            </a:r>
          </a:p>
          <a:p>
            <a:pPr lvl="2"/>
            <a:r>
              <a:rPr lang="en-US" dirty="0" smtClean="0">
                <a:latin typeface="Arial" pitchFamily="34" charset="0"/>
                <a:cs typeface="Arial" pitchFamily="34" charset="0"/>
              </a:rPr>
              <a:t>Career Pathways</a:t>
            </a:r>
          </a:p>
          <a:p>
            <a:pPr lvl="2"/>
            <a:r>
              <a:rPr lang="en-US" dirty="0" smtClean="0">
                <a:latin typeface="Arial" pitchFamily="34" charset="0"/>
                <a:cs typeface="Arial" pitchFamily="34" charset="0"/>
              </a:rPr>
              <a:t>Adult ESL</a:t>
            </a:r>
          </a:p>
          <a:p>
            <a:pPr lvl="2"/>
            <a:r>
              <a:rPr lang="en-US" dirty="0" smtClean="0">
                <a:latin typeface="Arial" pitchFamily="34" charset="0"/>
                <a:cs typeface="Arial" pitchFamily="34" charset="0"/>
              </a:rPr>
              <a:t>Integrating Technology</a:t>
            </a:r>
          </a:p>
          <a:p>
            <a:pPr lvl="2"/>
            <a:r>
              <a:rPr lang="en-US" dirty="0" smtClean="0">
                <a:latin typeface="Arial" pitchFamily="34" charset="0"/>
                <a:cs typeface="Arial" pitchFamily="34" charset="0"/>
              </a:rPr>
              <a:t>Learning to Achieve</a:t>
            </a:r>
          </a:p>
          <a:p>
            <a:pPr lvl="1"/>
            <a:r>
              <a:rPr lang="en-US" sz="2200" dirty="0" smtClean="0">
                <a:latin typeface="Arial" pitchFamily="34" charset="0"/>
                <a:cs typeface="Arial" pitchFamily="34" charset="0"/>
              </a:rPr>
              <a:t>Facilitated courses offered in cooperation with states and programs</a:t>
            </a:r>
          </a:p>
          <a:p>
            <a:pPr lvl="1"/>
            <a:r>
              <a:rPr lang="en-US" sz="2200" dirty="0" smtClean="0">
                <a:latin typeface="Arial" pitchFamily="34" charset="0"/>
                <a:cs typeface="Arial" pitchFamily="34" charset="0"/>
              </a:rPr>
              <a:t>Certificates of completion</a:t>
            </a:r>
          </a:p>
          <a:p>
            <a:pPr lvl="1"/>
            <a:r>
              <a:rPr lang="en-US" sz="2200" dirty="0" smtClean="0">
                <a:latin typeface="Arial" pitchFamily="34" charset="0"/>
                <a:cs typeface="Arial" pitchFamily="34" charset="0"/>
              </a:rPr>
              <a:t>Links to Community groups</a:t>
            </a:r>
          </a:p>
          <a:p>
            <a:pPr lvl="1"/>
            <a:r>
              <a:rPr lang="en-US" sz="2200" dirty="0" smtClean="0">
                <a:latin typeface="Arial" pitchFamily="34" charset="0"/>
                <a:cs typeface="Arial" pitchFamily="34" charset="0"/>
              </a:rPr>
              <a:t>Currently hosts over 2K users</a:t>
            </a:r>
          </a:p>
        </p:txBody>
      </p:sp>
      <p:sp>
        <p:nvSpPr>
          <p:cNvPr id="3" name="Text Placeholder 2"/>
          <p:cNvSpPr>
            <a:spLocks noGrp="1"/>
          </p:cNvSpPr>
          <p:nvPr>
            <p:ph type="body" sz="half" idx="2"/>
          </p:nvPr>
        </p:nvSpPr>
        <p:spPr/>
        <p:txBody>
          <a:bodyPr/>
          <a:lstStyle/>
          <a:p>
            <a:r>
              <a:rPr lang="en-US" dirty="0" smtClean="0"/>
              <a:t>Grow yours! </a:t>
            </a:r>
          </a:p>
          <a:p>
            <a:r>
              <a:rPr lang="en-US" dirty="0" smtClean="0"/>
              <a:t>Try a LINCS online course.</a:t>
            </a:r>
          </a:p>
          <a:p>
            <a:r>
              <a:rPr lang="en-US" dirty="0" smtClean="0"/>
              <a:t>Join a community group.</a:t>
            </a:r>
            <a:endParaRPr lang="en-US" dirty="0"/>
          </a:p>
        </p:txBody>
      </p:sp>
      <p:sp>
        <p:nvSpPr>
          <p:cNvPr id="4" name="Title 3"/>
          <p:cNvSpPr>
            <a:spLocks noGrp="1"/>
          </p:cNvSpPr>
          <p:nvPr>
            <p:ph type="title"/>
          </p:nvPr>
        </p:nvSpPr>
        <p:spPr/>
        <p:txBody>
          <a:bodyPr>
            <a:normAutofit/>
          </a:bodyPr>
          <a:lstStyle/>
          <a:p>
            <a:r>
              <a:rPr lang="en-US" dirty="0" smtClean="0"/>
              <a:t>Confidence</a:t>
            </a:r>
            <a:endParaRPr lang="en-US" dirty="0"/>
          </a:p>
        </p:txBody>
      </p:sp>
      <p:pic>
        <p:nvPicPr>
          <p:cNvPr id="6" name="Picture Placeholder 5" descr="LINCS home page"/>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6684" r="26684"/>
          <a:stretch/>
        </p:blipFill>
        <p:spPr>
          <a:xfrm>
            <a:off x="298019" y="594360"/>
            <a:ext cx="2743200" cy="3675888"/>
          </a:xfrm>
          <a:prstGeom prst="rect">
            <a:avLst/>
          </a:prstGeom>
          <a:ln>
            <a:solidFill>
              <a:schemeClr val="tx2"/>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3077" y="756505"/>
            <a:ext cx="7991171" cy="954606"/>
          </a:xfrm>
        </p:spPr>
        <p:txBody>
          <a:bodyPr>
            <a:normAutofit fontScale="90000"/>
          </a:bodyPr>
          <a:lstStyle/>
          <a:p>
            <a:r>
              <a:rPr lang="en-US" dirty="0" smtClean="0"/>
              <a:t>Integrating Technology Online Course</a:t>
            </a:r>
            <a:endParaRPr lang="en-US" dirty="0"/>
          </a:p>
        </p:txBody>
      </p:sp>
      <p:pic>
        <p:nvPicPr>
          <p:cNvPr id="2" name="Content Placeholder 5" descr="Integrating Technology in the Adult Education Classroom home page"/>
          <p:cNvPicPr>
            <a:picLocks noChangeAspect="1"/>
          </p:cNvPicPr>
          <p:nvPr/>
        </p:nvPicPr>
        <p:blipFill rotWithShape="1">
          <a:blip r:embed="rId3">
            <a:extLst>
              <a:ext uri="{28A0092B-C50C-407E-A947-70E740481C1C}">
                <a14:useLocalDpi xmlns:a14="http://schemas.microsoft.com/office/drawing/2010/main" val="0"/>
              </a:ext>
            </a:extLst>
          </a:blip>
          <a:srcRect l="18855" t="14163" r="18855" b="8403"/>
          <a:stretch/>
        </p:blipFill>
        <p:spPr>
          <a:xfrm>
            <a:off x="533077" y="596531"/>
            <a:ext cx="8060317" cy="6261469"/>
          </a:xfrm>
          <a:prstGeom prst="rect">
            <a:avLst/>
          </a:prstGeom>
          <a:ln>
            <a:solidFill>
              <a:schemeClr val="tx2"/>
            </a:solidFill>
          </a:ln>
        </p:spPr>
      </p:pic>
    </p:spTree>
    <p:extLst>
      <p:ext uri="{BB962C8B-B14F-4D97-AF65-F5344CB8AC3E}">
        <p14:creationId xmlns:p14="http://schemas.microsoft.com/office/powerpoint/2010/main" val="2752655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4843621"/>
            <a:ext cx="7772400" cy="1051560"/>
          </a:xfrm>
        </p:spPr>
        <p:txBody>
          <a:bodyPr/>
          <a:lstStyle/>
          <a:p>
            <a:r>
              <a:rPr lang="en-US" dirty="0" smtClean="0"/>
              <a:t>PLANNING AND EXTENDING</a:t>
            </a:r>
            <a:endParaRPr lang="en-US" dirty="0"/>
          </a:p>
        </p:txBody>
      </p:sp>
    </p:spTree>
    <p:extLst>
      <p:ext uri="{BB962C8B-B14F-4D97-AF65-F5344CB8AC3E}">
        <p14:creationId xmlns:p14="http://schemas.microsoft.com/office/powerpoint/2010/main" val="20619383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68037" y="969818"/>
            <a:ext cx="8575964" cy="5156345"/>
          </a:xfrm>
        </p:spPr>
        <p:txBody>
          <a:bodyPr>
            <a:normAutofit fontScale="92500" lnSpcReduction="10000"/>
          </a:bodyPr>
          <a:lstStyle/>
          <a:p>
            <a:pPr>
              <a:buNone/>
            </a:pPr>
            <a:r>
              <a:rPr lang="en-US" sz="3500" b="1" dirty="0" smtClean="0">
                <a:solidFill>
                  <a:schemeClr val="accent2"/>
                </a:solidFill>
                <a:latin typeface="Arial" pitchFamily="34" charset="0"/>
                <a:cs typeface="Arial" pitchFamily="34" charset="0"/>
              </a:rPr>
              <a:t>Who’s Online Where (WOW) Index</a:t>
            </a:r>
          </a:p>
          <a:p>
            <a:r>
              <a:rPr lang="en-US" dirty="0" smtClean="0">
                <a:latin typeface="Arial" pitchFamily="34" charset="0"/>
                <a:cs typeface="Arial" pitchFamily="34" charset="0"/>
              </a:rPr>
              <a:t>A planning tool from OCTAE to help identify best bets by county for extending online programming</a:t>
            </a:r>
          </a:p>
          <a:p>
            <a:r>
              <a:rPr lang="en-US" dirty="0">
                <a:latin typeface="Arial" pitchFamily="34" charset="0"/>
                <a:cs typeface="Arial" pitchFamily="34" charset="0"/>
              </a:rPr>
              <a:t>Who’s Online Where Index</a:t>
            </a:r>
          </a:p>
          <a:p>
            <a:pPr lvl="1"/>
            <a:r>
              <a:rPr lang="en-US" dirty="0" smtClean="0">
                <a:latin typeface="Arial" pitchFamily="34" charset="0"/>
                <a:cs typeface="Arial" pitchFamily="34" charset="0"/>
              </a:rPr>
              <a:t>Adult </a:t>
            </a:r>
            <a:r>
              <a:rPr lang="en-US" dirty="0" err="1" smtClean="0">
                <a:latin typeface="Arial" pitchFamily="34" charset="0"/>
                <a:cs typeface="Arial" pitchFamily="34" charset="0"/>
              </a:rPr>
              <a:t>ed</a:t>
            </a:r>
            <a:r>
              <a:rPr lang="en-US" dirty="0" smtClean="0">
                <a:latin typeface="Arial" pitchFamily="34" charset="0"/>
                <a:cs typeface="Arial" pitchFamily="34" charset="0"/>
              </a:rPr>
              <a:t> target population by county</a:t>
            </a:r>
          </a:p>
          <a:p>
            <a:pPr lvl="1"/>
            <a:r>
              <a:rPr lang="en-US" dirty="0" smtClean="0">
                <a:latin typeface="Arial" pitchFamily="34" charset="0"/>
                <a:cs typeface="Arial" pitchFamily="34" charset="0"/>
              </a:rPr>
              <a:t>Households earning &gt;$25,000</a:t>
            </a:r>
          </a:p>
          <a:p>
            <a:pPr lvl="1"/>
            <a:r>
              <a:rPr lang="en-US" dirty="0" smtClean="0">
                <a:latin typeface="Arial" pitchFamily="34" charset="0"/>
                <a:cs typeface="Arial" pitchFamily="34" charset="0"/>
              </a:rPr>
              <a:t>Home internet use estimate</a:t>
            </a:r>
          </a:p>
          <a:p>
            <a:pPr lvl="1"/>
            <a:r>
              <a:rPr lang="en-US" dirty="0" smtClean="0">
                <a:latin typeface="Arial" pitchFamily="34" charset="0"/>
                <a:cs typeface="Arial" pitchFamily="34" charset="0"/>
              </a:rPr>
              <a:t>Household broadband estimate (urban/rural/suburban)</a:t>
            </a:r>
          </a:p>
          <a:p>
            <a:pPr lvl="1"/>
            <a:r>
              <a:rPr lang="en-US" dirty="0" smtClean="0">
                <a:latin typeface="Arial" pitchFamily="34" charset="0"/>
                <a:cs typeface="Arial" pitchFamily="34" charset="0"/>
              </a:rPr>
              <a:t>Public libraries</a:t>
            </a:r>
          </a:p>
          <a:p>
            <a:pPr lvl="1"/>
            <a:r>
              <a:rPr lang="en-US" dirty="0" smtClean="0">
                <a:latin typeface="Arial" pitchFamily="34" charset="0"/>
                <a:cs typeface="Arial" pitchFamily="34" charset="0"/>
              </a:rPr>
              <a:t>Community anchor institutions (Job Centers, etc.)</a:t>
            </a:r>
          </a:p>
          <a:p>
            <a:pPr lvl="1"/>
            <a:endParaRPr lang="en-US" dirty="0" smtClean="0">
              <a:latin typeface="Arial" pitchFamily="34" charset="0"/>
              <a:cs typeface="Arial" pitchFamily="34" charset="0"/>
            </a:endParaRPr>
          </a:p>
          <a:p>
            <a:pPr>
              <a:buNone/>
            </a:pPr>
            <a:r>
              <a:rPr lang="en-US" sz="1900" dirty="0" smtClean="0">
                <a:latin typeface="Arial" pitchFamily="34" charset="0"/>
                <a:cs typeface="Arial" pitchFamily="34" charset="0"/>
                <a:hlinkClick r:id="rId3"/>
              </a:rPr>
              <a:t>http://www2.ed.gov/about/offices/list/ovae/pi/AdultEd/extending-abe-with-wow.pdf</a:t>
            </a:r>
            <a:endParaRPr lang="en-US" sz="1900" dirty="0">
              <a:latin typeface="Arial" pitchFamily="34" charset="0"/>
              <a:cs typeface="Arial" pitchFamily="34" charset="0"/>
            </a:endParaRPr>
          </a:p>
          <a:p>
            <a:pPr lvl="1"/>
            <a:endParaRPr lang="en-US" dirty="0" smtClean="0"/>
          </a:p>
        </p:txBody>
      </p:sp>
    </p:spTree>
    <p:extLst>
      <p:ext uri="{BB962C8B-B14F-4D97-AF65-F5344CB8AC3E}">
        <p14:creationId xmlns:p14="http://schemas.microsoft.com/office/powerpoint/2010/main" val="4574422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AND RESOURCES</a:t>
            </a:r>
            <a:endParaRPr lang="en-US" dirty="0"/>
          </a:p>
        </p:txBody>
      </p:sp>
    </p:spTree>
    <p:extLst>
      <p:ext uri="{BB962C8B-B14F-4D97-AF65-F5344CB8AC3E}">
        <p14:creationId xmlns:p14="http://schemas.microsoft.com/office/powerpoint/2010/main" val="11286732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57600" y="953728"/>
            <a:ext cx="5195047" cy="5211763"/>
          </a:xfrm>
        </p:spPr>
        <p:txBody>
          <a:bodyPr>
            <a:normAutofit/>
          </a:bodyPr>
          <a:lstStyle/>
          <a:p>
            <a:pPr>
              <a:buClr>
                <a:schemeClr val="accent6"/>
              </a:buClr>
              <a:buFont typeface="Wingdings" charset="2"/>
              <a:buChar char="ü"/>
            </a:pPr>
            <a:r>
              <a:rPr lang="en-US" sz="2800" dirty="0" smtClean="0">
                <a:latin typeface="Arial" pitchFamily="34" charset="0"/>
                <a:cs typeface="Arial" pitchFamily="34" charset="0"/>
              </a:rPr>
              <a:t>Active</a:t>
            </a:r>
          </a:p>
          <a:p>
            <a:pPr>
              <a:buClr>
                <a:schemeClr val="accent6"/>
              </a:buClr>
              <a:buFont typeface="Wingdings" charset="2"/>
              <a:buChar char="ü"/>
            </a:pPr>
            <a:r>
              <a:rPr lang="en-US" sz="2800" dirty="0" smtClean="0">
                <a:latin typeface="Arial" pitchFamily="34" charset="0"/>
                <a:cs typeface="Arial" pitchFamily="34" charset="0"/>
              </a:rPr>
              <a:t>Deep</a:t>
            </a:r>
          </a:p>
          <a:p>
            <a:pPr>
              <a:buClr>
                <a:schemeClr val="accent6"/>
              </a:buClr>
              <a:buFont typeface="Wingdings" charset="2"/>
              <a:buChar char="ü"/>
            </a:pPr>
            <a:r>
              <a:rPr lang="en-US" sz="2800" dirty="0" smtClean="0">
                <a:latin typeface="Arial" pitchFamily="34" charset="0"/>
                <a:cs typeface="Arial" pitchFamily="34" charset="0"/>
              </a:rPr>
              <a:t>Social</a:t>
            </a:r>
            <a:endParaRPr lang="en-US" sz="2800" dirty="0">
              <a:latin typeface="Arial" pitchFamily="34" charset="0"/>
              <a:cs typeface="Arial" pitchFamily="34" charset="0"/>
            </a:endParaRPr>
          </a:p>
          <a:p>
            <a:pPr>
              <a:buClr>
                <a:schemeClr val="accent6"/>
              </a:buClr>
              <a:buFont typeface="Wingdings" charset="2"/>
              <a:buChar char="ü"/>
            </a:pPr>
            <a:r>
              <a:rPr lang="en-US" sz="2800" dirty="0" smtClean="0">
                <a:latin typeface="Arial" pitchFamily="34" charset="0"/>
                <a:cs typeface="Arial" pitchFamily="34" charset="0"/>
              </a:rPr>
              <a:t>Personalized</a:t>
            </a:r>
            <a:endParaRPr lang="en-US" sz="2800" dirty="0">
              <a:latin typeface="Arial" pitchFamily="34" charset="0"/>
              <a:cs typeface="Arial" pitchFamily="34" charset="0"/>
            </a:endParaRPr>
          </a:p>
          <a:p>
            <a:pPr>
              <a:buClr>
                <a:schemeClr val="accent6"/>
              </a:buClr>
              <a:buFont typeface="Wingdings" charset="2"/>
              <a:buChar char="ü"/>
            </a:pPr>
            <a:r>
              <a:rPr lang="en-US" sz="2800" dirty="0">
                <a:latin typeface="Arial" pitchFamily="34" charset="0"/>
                <a:cs typeface="Arial" pitchFamily="34" charset="0"/>
              </a:rPr>
              <a:t>Contextualized</a:t>
            </a:r>
          </a:p>
          <a:p>
            <a:pPr>
              <a:buClr>
                <a:schemeClr val="accent6"/>
              </a:buClr>
              <a:buFont typeface="Wingdings" charset="2"/>
              <a:buChar char="ü"/>
            </a:pPr>
            <a:r>
              <a:rPr lang="en-US" sz="2800" dirty="0">
                <a:latin typeface="Arial" pitchFamily="34" charset="0"/>
                <a:cs typeface="Arial" pitchFamily="34" charset="0"/>
              </a:rPr>
              <a:t>Trial and error</a:t>
            </a:r>
          </a:p>
          <a:p>
            <a:pPr>
              <a:buClr>
                <a:schemeClr val="accent6"/>
              </a:buClr>
              <a:buFont typeface="Wingdings" charset="2"/>
              <a:buChar char="ü"/>
            </a:pPr>
            <a:r>
              <a:rPr lang="en-US" sz="2800" dirty="0" smtClean="0">
                <a:latin typeface="Arial" pitchFamily="34" charset="0"/>
                <a:cs typeface="Arial" pitchFamily="34" charset="0"/>
              </a:rPr>
              <a:t>Practice</a:t>
            </a:r>
            <a:endParaRPr lang="en-US" sz="2800" dirty="0">
              <a:latin typeface="Arial" pitchFamily="34" charset="0"/>
              <a:cs typeface="Arial" pitchFamily="34" charset="0"/>
            </a:endParaRPr>
          </a:p>
        </p:txBody>
      </p:sp>
      <p:sp>
        <p:nvSpPr>
          <p:cNvPr id="2" name="Title 1"/>
          <p:cNvSpPr>
            <a:spLocks noGrp="1"/>
          </p:cNvSpPr>
          <p:nvPr>
            <p:ph type="title"/>
          </p:nvPr>
        </p:nvSpPr>
        <p:spPr>
          <a:xfrm>
            <a:off x="398402" y="4322112"/>
            <a:ext cx="2609298" cy="1990524"/>
          </a:xfrm>
        </p:spPr>
        <p:txBody>
          <a:bodyPr anchor="ctr">
            <a:noAutofit/>
          </a:bodyPr>
          <a:lstStyle/>
          <a:p>
            <a:r>
              <a:rPr lang="en-US" sz="3200" dirty="0" smtClean="0"/>
              <a:t>Lessons from learning </a:t>
            </a:r>
            <a:r>
              <a:rPr lang="en-US" sz="3200" dirty="0"/>
              <a:t>s</a:t>
            </a:r>
            <a:r>
              <a:rPr lang="en-US" sz="3200" dirty="0" smtClean="0"/>
              <a:t>cience</a:t>
            </a:r>
            <a:endParaRPr lang="en-US" sz="3200" dirty="0"/>
          </a:p>
        </p:txBody>
      </p:sp>
      <p:pic>
        <p:nvPicPr>
          <p:cNvPr id="8" name="Picture Placeholder 7" descr="People with various thought bubbles above their heads"/>
          <p:cNvPicPr>
            <a:picLocks noGrp="1" noChangeAspect="1"/>
          </p:cNvPicPr>
          <p:nvPr>
            <p:ph type="pic" sz="quarter" idx="13"/>
          </p:nvPr>
        </p:nvPicPr>
        <p:blipFill>
          <a:blip r:embed="rId3"/>
          <a:srcRect l="32280" r="32280"/>
          <a:stretch>
            <a:fillRect/>
          </a:stretch>
        </p:blipFill>
        <p:spPr>
          <a:xfrm>
            <a:off x="284164" y="601980"/>
            <a:ext cx="2743200" cy="3675888"/>
          </a:xfrm>
        </p:spPr>
      </p:pic>
      <p:sp>
        <p:nvSpPr>
          <p:cNvPr id="9" name="TextBox 8"/>
          <p:cNvSpPr txBox="1"/>
          <p:nvPr/>
        </p:nvSpPr>
        <p:spPr>
          <a:xfrm>
            <a:off x="284164" y="6394883"/>
            <a:ext cx="2743200" cy="246221"/>
          </a:xfrm>
          <a:prstGeom prst="rect">
            <a:avLst/>
          </a:prstGeom>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000" dirty="0">
                <a:solidFill>
                  <a:srgbClr val="000000"/>
                </a:solidFill>
              </a:rPr>
              <a:t>https://10innovations.alumniportal.com</a:t>
            </a:r>
            <a:endParaRPr lang="en-US" sz="1000" dirty="0" smtClean="0">
              <a:solidFill>
                <a:srgbClr val="000000"/>
              </a:solidFill>
            </a:endParaRPr>
          </a:p>
        </p:txBody>
      </p:sp>
    </p:spTree>
    <p:extLst>
      <p:ext uri="{BB962C8B-B14F-4D97-AF65-F5344CB8AC3E}">
        <p14:creationId xmlns:p14="http://schemas.microsoft.com/office/powerpoint/2010/main" val="24983047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33418" y="1468582"/>
            <a:ext cx="2474913" cy="511175"/>
          </a:xfrm>
        </p:spPr>
        <p:txBody>
          <a:bodyPr>
            <a:normAutofit/>
          </a:bodyPr>
          <a:lstStyle/>
          <a:p>
            <a:r>
              <a:rPr lang="en-US" sz="1400" dirty="0" smtClean="0"/>
              <a:t>Research briefs</a:t>
            </a:r>
            <a:endParaRPr lang="en-US" sz="1400" dirty="0"/>
          </a:p>
        </p:txBody>
      </p:sp>
      <p:pic>
        <p:nvPicPr>
          <p:cNvPr id="3" name="Picture 2" descr="Education for Life and Work cover page"/>
          <p:cNvPicPr>
            <a:picLocks noChangeAspect="1"/>
          </p:cNvPicPr>
          <p:nvPr/>
        </p:nvPicPr>
        <p:blipFill>
          <a:blip r:embed="rId3"/>
          <a:stretch>
            <a:fillRect/>
          </a:stretch>
        </p:blipFill>
        <p:spPr>
          <a:xfrm>
            <a:off x="33418" y="317456"/>
            <a:ext cx="2920365" cy="3657600"/>
          </a:xfrm>
          <a:prstGeom prst="rect">
            <a:avLst/>
          </a:prstGeom>
        </p:spPr>
      </p:pic>
      <p:pic>
        <p:nvPicPr>
          <p:cNvPr id="4" name="Picture 3" descr="Supporting Learning and Motivation cover page"/>
          <p:cNvPicPr>
            <a:picLocks noChangeAspect="1"/>
          </p:cNvPicPr>
          <p:nvPr/>
        </p:nvPicPr>
        <p:blipFill>
          <a:blip r:embed="rId4"/>
          <a:stretch>
            <a:fillRect/>
          </a:stretch>
        </p:blipFill>
        <p:spPr>
          <a:xfrm>
            <a:off x="1439758" y="3200400"/>
            <a:ext cx="2961213" cy="3657600"/>
          </a:xfrm>
          <a:prstGeom prst="rect">
            <a:avLst/>
          </a:prstGeom>
        </p:spPr>
      </p:pic>
      <p:pic>
        <p:nvPicPr>
          <p:cNvPr id="8" name="Picture 7" descr="Fueling the Race to Postsecondary Success cover page">
            <a:hlinkClick r:id="rId5"/>
          </p:cNvPr>
          <p:cNvPicPr>
            <a:picLocks noChangeAspect="1"/>
          </p:cNvPicPr>
          <p:nvPr/>
        </p:nvPicPr>
        <p:blipFill>
          <a:blip r:embed="rId6"/>
          <a:stretch>
            <a:fillRect/>
          </a:stretch>
        </p:blipFill>
        <p:spPr>
          <a:xfrm>
            <a:off x="4944522" y="3200400"/>
            <a:ext cx="2892191" cy="3657600"/>
          </a:xfrm>
          <a:prstGeom prst="rect">
            <a:avLst/>
          </a:prstGeom>
          <a:ln>
            <a:solidFill>
              <a:schemeClr val="tx2"/>
            </a:solidFill>
          </a:ln>
        </p:spPr>
      </p:pic>
      <p:pic>
        <p:nvPicPr>
          <p:cNvPr id="7" name="Picture 6" descr="Motivation, Engagement, and Student Voice cover page"/>
          <p:cNvPicPr>
            <a:picLocks noChangeAspect="1"/>
          </p:cNvPicPr>
          <p:nvPr/>
        </p:nvPicPr>
        <p:blipFill>
          <a:blip r:embed="rId7"/>
          <a:stretch>
            <a:fillRect/>
          </a:stretch>
        </p:blipFill>
        <p:spPr>
          <a:xfrm>
            <a:off x="3199909" y="317456"/>
            <a:ext cx="2844800" cy="3657600"/>
          </a:xfrm>
          <a:prstGeom prst="rect">
            <a:avLst/>
          </a:prstGeom>
        </p:spPr>
      </p:pic>
      <p:pic>
        <p:nvPicPr>
          <p:cNvPr id="9" name="Picture 8" descr="Using Technology to Support At-Risk Students' Learning cover page"/>
          <p:cNvPicPr>
            <a:picLocks noChangeAspect="1"/>
          </p:cNvPicPr>
          <p:nvPr/>
        </p:nvPicPr>
        <p:blipFill>
          <a:blip r:embed="rId8"/>
          <a:stretch>
            <a:fillRect/>
          </a:stretch>
        </p:blipFill>
        <p:spPr>
          <a:xfrm>
            <a:off x="6296399" y="317456"/>
            <a:ext cx="2828925" cy="3657600"/>
          </a:xfrm>
          <a:prstGeom prst="rect">
            <a:avLst/>
          </a:prstGeom>
          <a:ln>
            <a:solidFill>
              <a:schemeClr val="tx2"/>
            </a:solidFill>
          </a:ln>
        </p:spPr>
      </p:pic>
    </p:spTree>
    <p:extLst>
      <p:ext uri="{BB962C8B-B14F-4D97-AF65-F5344CB8AC3E}">
        <p14:creationId xmlns:p14="http://schemas.microsoft.com/office/powerpoint/2010/main" val="222296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2796" y="176507"/>
            <a:ext cx="4898806" cy="1162050"/>
          </a:xfrm>
        </p:spPr>
        <p:txBody>
          <a:bodyPr/>
          <a:lstStyle/>
          <a:p>
            <a:pPr algn="l"/>
            <a:r>
              <a:rPr lang="en-US" dirty="0" smtClean="0">
                <a:latin typeface="Arial" pitchFamily="34" charset="0"/>
                <a:cs typeface="Arial" pitchFamily="34" charset="0"/>
              </a:rPr>
              <a:t>Tech Tips for Teachers</a:t>
            </a:r>
            <a:endParaRPr lang="en-US" dirty="0">
              <a:latin typeface="Arial" pitchFamily="34" charset="0"/>
              <a:cs typeface="Arial" pitchFamily="34" charset="0"/>
            </a:endParaRPr>
          </a:p>
        </p:txBody>
      </p:sp>
      <p:sp>
        <p:nvSpPr>
          <p:cNvPr id="3" name="Subtitle 2"/>
          <p:cNvSpPr>
            <a:spLocks noGrp="1"/>
          </p:cNvSpPr>
          <p:nvPr>
            <p:ph type="body" sz="half" idx="2"/>
          </p:nvPr>
        </p:nvSpPr>
        <p:spPr>
          <a:xfrm>
            <a:off x="268940" y="1310847"/>
            <a:ext cx="8582959" cy="937946"/>
          </a:xfrm>
        </p:spPr>
        <p:txBody>
          <a:bodyPr tIns="0" bIns="0">
            <a:noAutofit/>
          </a:bodyPr>
          <a:lstStyle/>
          <a:p>
            <a:pPr algn="l"/>
            <a:r>
              <a:rPr lang="en-US" dirty="0" smtClean="0">
                <a:latin typeface="Arial" pitchFamily="34" charset="0"/>
                <a:cs typeface="Arial" pitchFamily="34" charset="0"/>
              </a:rPr>
              <a:t>Produced by World Education, LINCS Regional Professional Development Center</a:t>
            </a:r>
          </a:p>
          <a:p>
            <a:pPr algn="l"/>
            <a:r>
              <a:rPr lang="en-US" sz="2000" b="1" dirty="0" smtClean="0">
                <a:latin typeface="Arial" pitchFamily="34" charset="0"/>
                <a:cs typeface="Arial" pitchFamily="34" charset="0"/>
              </a:rPr>
              <a:t>TechTipsForTeachers.weebly.com/ </a:t>
            </a:r>
            <a:endParaRPr lang="en-US" sz="1800" dirty="0" smtClean="0">
              <a:latin typeface="Arial" pitchFamily="34" charset="0"/>
              <a:cs typeface="Arial" pitchFamily="34" charset="0"/>
            </a:endParaRPr>
          </a:p>
        </p:txBody>
      </p:sp>
      <p:pic>
        <p:nvPicPr>
          <p:cNvPr id="7" name="Content Placeholder 6" descr="Tech Tips for Teachers home page"/>
          <p:cNvPicPr>
            <a:picLocks noGrp="1" noChangeAspect="1"/>
          </p:cNvPicPr>
          <p:nvPr>
            <p:ph idx="1"/>
          </p:nvPr>
        </p:nvPicPr>
        <p:blipFill>
          <a:blip r:embed="rId3"/>
          <a:stretch>
            <a:fillRect/>
          </a:stretch>
        </p:blipFill>
        <p:spPr>
          <a:xfrm>
            <a:off x="1371617" y="2487607"/>
            <a:ext cx="6192967" cy="4155806"/>
          </a:xfrm>
        </p:spPr>
      </p:pic>
    </p:spTree>
    <p:extLst>
      <p:ext uri="{BB962C8B-B14F-4D97-AF65-F5344CB8AC3E}">
        <p14:creationId xmlns:p14="http://schemas.microsoft.com/office/powerpoint/2010/main" val="15465789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400" dirty="0" smtClean="0"/>
              <a:t>Resources</a:t>
            </a:r>
            <a:endParaRPr lang="en-US" sz="4400" dirty="0"/>
          </a:p>
        </p:txBody>
      </p:sp>
      <p:sp>
        <p:nvSpPr>
          <p:cNvPr id="3" name="Content Placeholder 2"/>
          <p:cNvSpPr>
            <a:spLocks noGrp="1"/>
          </p:cNvSpPr>
          <p:nvPr>
            <p:ph idx="1"/>
          </p:nvPr>
        </p:nvSpPr>
        <p:spPr>
          <a:xfrm>
            <a:off x="284163" y="1788833"/>
            <a:ext cx="8859837" cy="3581400"/>
          </a:xfrm>
        </p:spPr>
        <p:txBody>
          <a:bodyPr>
            <a:noAutofit/>
          </a:bodyPr>
          <a:lstStyle/>
          <a:p>
            <a:pPr>
              <a:spcBef>
                <a:spcPts val="0"/>
              </a:spcBef>
              <a:spcAft>
                <a:spcPts val="1000"/>
              </a:spcAft>
              <a:buClr>
                <a:srgbClr val="FF6600"/>
              </a:buClr>
              <a:buFont typeface="Wingdings" charset="2"/>
              <a:buChar char="§"/>
            </a:pPr>
            <a:r>
              <a:rPr lang="en-US" sz="2000" dirty="0" smtClean="0">
                <a:latin typeface="Arial" pitchFamily="34" charset="0"/>
                <a:cs typeface="Arial" pitchFamily="34" charset="0"/>
                <a:hlinkClick r:id="rId3"/>
              </a:rPr>
              <a:t>Connected Teaching and Personalized Learning</a:t>
            </a:r>
            <a:r>
              <a:rPr lang="en-US" sz="2000" dirty="0" smtClean="0">
                <a:latin typeface="Arial" pitchFamily="34" charset="0"/>
                <a:cs typeface="Arial" pitchFamily="34" charset="0"/>
              </a:rPr>
              <a:t>, AIR (2013)</a:t>
            </a:r>
            <a:endParaRPr lang="en-US" sz="2000" dirty="0" smtClean="0">
              <a:latin typeface="Arial" pitchFamily="34" charset="0"/>
              <a:cs typeface="Arial" pitchFamily="34" charset="0"/>
              <a:hlinkClick r:id="rId4"/>
            </a:endParaRPr>
          </a:p>
          <a:p>
            <a:pPr>
              <a:spcBef>
                <a:spcPts val="0"/>
              </a:spcBef>
              <a:spcAft>
                <a:spcPts val="1000"/>
              </a:spcAft>
              <a:buClr>
                <a:srgbClr val="FF6600"/>
              </a:buClr>
              <a:buFont typeface="Wingdings" charset="2"/>
              <a:buChar char="§"/>
            </a:pPr>
            <a:r>
              <a:rPr lang="en-US" sz="2000" dirty="0" smtClean="0">
                <a:latin typeface="Arial" pitchFamily="34" charset="0"/>
                <a:cs typeface="Arial" pitchFamily="34" charset="0"/>
                <a:hlinkClick r:id="rId4"/>
              </a:rPr>
              <a:t>Education for Life and Work</a:t>
            </a:r>
            <a:r>
              <a:rPr lang="en-US" sz="2000" dirty="0" smtClean="0">
                <a:latin typeface="Arial" pitchFamily="34" charset="0"/>
                <a:cs typeface="Arial" pitchFamily="34" charset="0"/>
              </a:rPr>
              <a:t>, National Academies Press (2012)</a:t>
            </a:r>
          </a:p>
          <a:p>
            <a:pPr>
              <a:spcBef>
                <a:spcPts val="0"/>
              </a:spcBef>
              <a:spcAft>
                <a:spcPts val="1000"/>
              </a:spcAft>
              <a:buClr>
                <a:srgbClr val="FF6600"/>
              </a:buClr>
              <a:buFont typeface="Wingdings" charset="2"/>
              <a:buChar char="§"/>
            </a:pPr>
            <a:r>
              <a:rPr lang="en-US" sz="2000" dirty="0">
                <a:latin typeface="Arial" pitchFamily="34" charset="0"/>
                <a:cs typeface="Arial" pitchFamily="34" charset="0"/>
                <a:hlinkClick r:id="rId5"/>
              </a:rPr>
              <a:t>Fueling the Race to Postsecondary Success</a:t>
            </a:r>
            <a:r>
              <a:rPr lang="en-US" sz="2000" dirty="0">
                <a:latin typeface="Arial" pitchFamily="34" charset="0"/>
                <a:cs typeface="Arial" pitchFamily="34" charset="0"/>
              </a:rPr>
              <a:t>, Council of Adult and Experiential Learning (2010)</a:t>
            </a:r>
          </a:p>
          <a:p>
            <a:pPr>
              <a:spcBef>
                <a:spcPts val="0"/>
              </a:spcBef>
              <a:spcAft>
                <a:spcPts val="1000"/>
              </a:spcAft>
              <a:buClr>
                <a:srgbClr val="FF6600"/>
              </a:buClr>
              <a:buFont typeface="Wingdings" charset="2"/>
              <a:buChar char="§"/>
            </a:pPr>
            <a:r>
              <a:rPr lang="en-US" sz="2000" dirty="0" smtClean="0">
                <a:latin typeface="Arial" pitchFamily="34" charset="0"/>
                <a:cs typeface="Arial" pitchFamily="34" charset="0"/>
                <a:hlinkClick r:id="rId6"/>
              </a:rPr>
              <a:t>Improving Adult Literacy Instruction: Supporting Learning and Motivation</a:t>
            </a:r>
            <a:r>
              <a:rPr lang="en-US" sz="2000" dirty="0" smtClean="0">
                <a:latin typeface="Arial" pitchFamily="34" charset="0"/>
                <a:cs typeface="Arial" pitchFamily="34" charset="0"/>
              </a:rPr>
              <a:t>, National Academies Press (2012)</a:t>
            </a:r>
          </a:p>
          <a:p>
            <a:pPr>
              <a:spcBef>
                <a:spcPts val="0"/>
              </a:spcBef>
              <a:spcAft>
                <a:spcPts val="1000"/>
              </a:spcAft>
              <a:buClr>
                <a:srgbClr val="FF6600"/>
              </a:buClr>
              <a:buFont typeface="Wingdings" charset="2"/>
              <a:buChar char="§"/>
            </a:pPr>
            <a:r>
              <a:rPr lang="en-US" sz="2000" dirty="0" smtClean="0">
                <a:latin typeface="Arial" pitchFamily="34" charset="0"/>
                <a:cs typeface="Arial" pitchFamily="34" charset="0"/>
                <a:hlinkClick r:id="rId7"/>
              </a:rPr>
              <a:t>Motivation</a:t>
            </a:r>
            <a:r>
              <a:rPr lang="en-US" sz="2000" dirty="0">
                <a:latin typeface="Arial" pitchFamily="34" charset="0"/>
                <a:cs typeface="Arial" pitchFamily="34" charset="0"/>
                <a:hlinkClick r:id="rId7"/>
              </a:rPr>
              <a:t>, Engagement, and Student Voice</a:t>
            </a:r>
            <a:r>
              <a:rPr lang="en-US" sz="2000" dirty="0">
                <a:latin typeface="Arial" pitchFamily="34" charset="0"/>
                <a:cs typeface="Arial" pitchFamily="34" charset="0"/>
              </a:rPr>
              <a:t>, Jobs for the Future (2012</a:t>
            </a:r>
            <a:r>
              <a:rPr lang="en-US" sz="2000" dirty="0" smtClean="0">
                <a:latin typeface="Arial" pitchFamily="34" charset="0"/>
                <a:cs typeface="Arial" pitchFamily="34" charset="0"/>
              </a:rPr>
              <a:t>)</a:t>
            </a:r>
          </a:p>
          <a:p>
            <a:pPr>
              <a:spcBef>
                <a:spcPts val="0"/>
              </a:spcBef>
              <a:spcAft>
                <a:spcPts val="1000"/>
              </a:spcAft>
              <a:buClr>
                <a:srgbClr val="FF6600"/>
              </a:buClr>
              <a:buFont typeface="Wingdings" charset="2"/>
              <a:buChar char="§"/>
            </a:pPr>
            <a:r>
              <a:rPr lang="en-US" sz="2000" dirty="0">
                <a:latin typeface="Arial" pitchFamily="34" charset="0"/>
                <a:cs typeface="Arial" pitchFamily="34" charset="0"/>
                <a:hlinkClick r:id="rId8"/>
              </a:rPr>
              <a:t>Opportunity for All</a:t>
            </a:r>
            <a:r>
              <a:rPr lang="en-US" sz="2000" dirty="0" smtClean="0">
                <a:latin typeface="Arial" pitchFamily="34" charset="0"/>
                <a:cs typeface="Arial" pitchFamily="34" charset="0"/>
              </a:rPr>
              <a:t>, IMLS </a:t>
            </a:r>
            <a:r>
              <a:rPr lang="en-US" sz="2000" dirty="0">
                <a:latin typeface="Arial" pitchFamily="34" charset="0"/>
                <a:cs typeface="Arial" pitchFamily="34" charset="0"/>
              </a:rPr>
              <a:t>(2010) </a:t>
            </a:r>
            <a:endParaRPr lang="en-US" sz="2000" dirty="0" smtClean="0">
              <a:latin typeface="Arial" pitchFamily="34" charset="0"/>
              <a:cs typeface="Arial" pitchFamily="34" charset="0"/>
            </a:endParaRPr>
          </a:p>
          <a:p>
            <a:pPr>
              <a:spcBef>
                <a:spcPts val="0"/>
              </a:spcBef>
              <a:spcAft>
                <a:spcPts val="1000"/>
              </a:spcAft>
              <a:buClr>
                <a:srgbClr val="FF6600"/>
              </a:buClr>
              <a:buFont typeface="Wingdings" charset="2"/>
              <a:buChar char="§"/>
            </a:pPr>
            <a:r>
              <a:rPr lang="en-US" sz="2000" dirty="0" smtClean="0">
                <a:latin typeface="Arial" pitchFamily="34" charset="0"/>
                <a:cs typeface="Arial" pitchFamily="34" charset="0"/>
                <a:hlinkClick r:id="rId9"/>
              </a:rPr>
              <a:t>Using Technology to Support At-Risk Students’ Learning</a:t>
            </a:r>
            <a:r>
              <a:rPr lang="en-US" sz="2000" dirty="0" smtClean="0">
                <a:latin typeface="Arial" pitchFamily="34" charset="0"/>
                <a:cs typeface="Arial" pitchFamily="34" charset="0"/>
              </a:rPr>
              <a:t>, SCOPE and Alliance for Excellent Education (2014)</a:t>
            </a:r>
          </a:p>
          <a:p>
            <a:pPr>
              <a:spcBef>
                <a:spcPts val="0"/>
              </a:spcBef>
              <a:spcAft>
                <a:spcPts val="1000"/>
              </a:spcAft>
              <a:buClr>
                <a:srgbClr val="FF6600"/>
              </a:buClr>
              <a:buFont typeface="Wingdings" charset="2"/>
              <a:buChar char="§"/>
            </a:pPr>
            <a:r>
              <a:rPr lang="en-US" sz="2000" dirty="0" smtClean="0">
                <a:latin typeface="Arial" pitchFamily="34" charset="0"/>
                <a:cs typeface="Arial" pitchFamily="34" charset="0"/>
                <a:hlinkClick r:id="rId10"/>
              </a:rPr>
              <a:t>Who’s Online Where (WOW) Index</a:t>
            </a:r>
            <a:r>
              <a:rPr lang="en-US" sz="2000" dirty="0" smtClean="0">
                <a:latin typeface="Arial" pitchFamily="34" charset="0"/>
                <a:cs typeface="Arial" pitchFamily="34" charset="0"/>
              </a:rPr>
              <a:t>, OCTAE (2014)</a:t>
            </a:r>
          </a:p>
        </p:txBody>
      </p:sp>
    </p:spTree>
    <p:extLst>
      <p:ext uri="{BB962C8B-B14F-4D97-AF65-F5344CB8AC3E}">
        <p14:creationId xmlns:p14="http://schemas.microsoft.com/office/powerpoint/2010/main" val="2690026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06" y="1035517"/>
            <a:ext cx="4069080" cy="1162050"/>
          </a:xfrm>
        </p:spPr>
        <p:txBody>
          <a:bodyPr/>
          <a:lstStyle/>
          <a:p>
            <a:pPr algn="l"/>
            <a:r>
              <a:rPr lang="en-US" sz="2800" dirty="0" smtClean="0">
                <a:latin typeface="Arial" pitchFamily="34" charset="0"/>
                <a:cs typeface="Arial" pitchFamily="34" charset="0"/>
              </a:rPr>
              <a:t>What is one thing you plan to do at your program?</a:t>
            </a:r>
            <a:endParaRPr lang="en-US" sz="2800"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latin typeface="Arial" pitchFamily="34" charset="0"/>
                <a:cs typeface="Arial" pitchFamily="34" charset="0"/>
              </a:rPr>
              <a:t>Which resource:</a:t>
            </a:r>
          </a:p>
          <a:p>
            <a:r>
              <a:rPr lang="en-US" dirty="0" smtClean="0">
                <a:latin typeface="Arial" pitchFamily="34" charset="0"/>
                <a:cs typeface="Arial" pitchFamily="34" charset="0"/>
              </a:rPr>
              <a:t>Who:</a:t>
            </a:r>
          </a:p>
          <a:p>
            <a:r>
              <a:rPr lang="en-US" dirty="0" smtClean="0">
                <a:latin typeface="Arial" pitchFamily="34" charset="0"/>
                <a:cs typeface="Arial" pitchFamily="34" charset="0"/>
              </a:rPr>
              <a:t>When:</a:t>
            </a:r>
          </a:p>
          <a:p>
            <a:r>
              <a:rPr lang="en-US" dirty="0" smtClean="0">
                <a:latin typeface="Arial" pitchFamily="34" charset="0"/>
                <a:cs typeface="Arial" pitchFamily="34" charset="0"/>
              </a:rPr>
              <a:t>How:</a:t>
            </a:r>
          </a:p>
          <a:p>
            <a:r>
              <a:rPr lang="en-US" dirty="0" smtClean="0">
                <a:latin typeface="Arial" pitchFamily="34" charset="0"/>
                <a:cs typeface="Arial" pitchFamily="34" charset="0"/>
              </a:rPr>
              <a:t>Notes:</a:t>
            </a:r>
            <a:endParaRPr lang="en-US" dirty="0">
              <a:latin typeface="Arial" pitchFamily="34" charset="0"/>
              <a:cs typeface="Arial" pitchFamily="34" charset="0"/>
            </a:endParaRPr>
          </a:p>
        </p:txBody>
      </p:sp>
      <p:sp>
        <p:nvSpPr>
          <p:cNvPr id="4" name="Text Placeholder 3"/>
          <p:cNvSpPr>
            <a:spLocks noGrp="1"/>
          </p:cNvSpPr>
          <p:nvPr>
            <p:ph type="body" sz="half" idx="2"/>
          </p:nvPr>
        </p:nvSpPr>
        <p:spPr/>
        <p:txBody>
          <a:bodyPr>
            <a:normAutofit/>
          </a:bodyPr>
          <a:lstStyle/>
          <a:p>
            <a:pPr marL="457200" indent="-457200" algn="l">
              <a:buFont typeface="+mj-lt"/>
              <a:buAutoNum type="arabicPeriod"/>
            </a:pPr>
            <a:r>
              <a:rPr lang="en-US" sz="2000" dirty="0" smtClean="0">
                <a:latin typeface="Arial" pitchFamily="34" charset="0"/>
                <a:cs typeface="Arial" pitchFamily="34" charset="0"/>
              </a:rPr>
              <a:t>Take  five minutes to fill in the blanks to the right. </a:t>
            </a:r>
          </a:p>
          <a:p>
            <a:pPr marL="457200" indent="-457200" algn="l">
              <a:buFont typeface="+mj-lt"/>
              <a:buAutoNum type="arabicPeriod"/>
            </a:pPr>
            <a:r>
              <a:rPr lang="en-US" sz="2000" dirty="0" smtClean="0">
                <a:latin typeface="Arial" pitchFamily="34" charset="0"/>
                <a:cs typeface="Arial" pitchFamily="34" charset="0"/>
              </a:rPr>
              <a:t>Share your plan with colleagues. </a:t>
            </a:r>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olleagues at computer"/>
          <p:cNvPicPr>
            <a:picLocks noGrp="1" noChangeAspect="1"/>
          </p:cNvPicPr>
          <p:nvPr>
            <p:ph type="pic" sz="quarter" idx="13"/>
          </p:nvPr>
        </p:nvPicPr>
        <p:blipFill>
          <a:blip r:embed="rId3">
            <a:lum contrast="-10000"/>
          </a:blip>
          <a:srcRect l="32769" r="32769"/>
          <a:stretch>
            <a:fillRect/>
          </a:stretch>
        </p:blipFill>
        <p:spPr>
          <a:xfrm>
            <a:off x="284164" y="595744"/>
            <a:ext cx="2743200" cy="3717890"/>
          </a:xfrm>
        </p:spPr>
      </p:pic>
      <p:sp>
        <p:nvSpPr>
          <p:cNvPr id="7" name="Title 6"/>
          <p:cNvSpPr>
            <a:spLocks noGrp="1"/>
          </p:cNvSpPr>
          <p:nvPr>
            <p:ph type="title"/>
          </p:nvPr>
        </p:nvSpPr>
        <p:spPr/>
        <p:txBody>
          <a:bodyPr/>
          <a:lstStyle/>
          <a:p>
            <a:r>
              <a:rPr lang="en-US" dirty="0" smtClean="0"/>
              <a:t>Introductions</a:t>
            </a:r>
            <a:endParaRPr lang="en-US" dirty="0"/>
          </a:p>
        </p:txBody>
      </p:sp>
      <p:sp>
        <p:nvSpPr>
          <p:cNvPr id="4" name="Title 8"/>
          <p:cNvSpPr txBox="1">
            <a:spLocks/>
          </p:cNvSpPr>
          <p:nvPr/>
        </p:nvSpPr>
        <p:spPr>
          <a:xfrm>
            <a:off x="1696000" y="1187922"/>
            <a:ext cx="4483169" cy="1162050"/>
          </a:xfrm>
          <a:prstGeom prst="rect">
            <a:avLst/>
          </a:prstGeom>
          <a:noFill/>
        </p:spPr>
        <p:txBody>
          <a:bodyPr vert="horz" lIns="91440" tIns="45720" rIns="91440" bIns="45720" rtlCol="0" anchor="b">
            <a:noAutofit/>
          </a:bodyPr>
          <a:lstStyle/>
          <a:p>
            <a:pPr marL="514350" marR="0" lvl="0" indent="-51435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2" name="Content Placeholder 11"/>
          <p:cNvSpPr>
            <a:spLocks noGrp="1"/>
          </p:cNvSpPr>
          <p:nvPr>
            <p:ph idx="1"/>
          </p:nvPr>
        </p:nvSpPr>
        <p:spPr/>
        <p:txBody>
          <a:bodyPr/>
          <a:lstStyle/>
          <a:p>
            <a:pPr lvl="0"/>
            <a:r>
              <a:rPr lang="en-US" sz="2000" dirty="0" smtClean="0">
                <a:solidFill>
                  <a:schemeClr val="tx1"/>
                </a:solidFill>
                <a:latin typeface="Arial" pitchFamily="34" charset="0"/>
                <a:cs typeface="Arial" pitchFamily="34" charset="0"/>
              </a:rPr>
              <a:t>What is your name, position, and organization name and type?</a:t>
            </a:r>
            <a:endParaRPr lang="en-US" sz="2000" dirty="0" smtClean="0">
              <a:latin typeface="Arial" pitchFamily="34" charset="0"/>
              <a:cs typeface="Arial" pitchFamily="34" charset="0"/>
            </a:endParaRPr>
          </a:p>
          <a:p>
            <a:pPr lvl="0"/>
            <a:r>
              <a:rPr lang="en-US" sz="2000" dirty="0" smtClean="0">
                <a:latin typeface="Arial" pitchFamily="34" charset="0"/>
                <a:cs typeface="Arial" pitchFamily="34" charset="0"/>
              </a:rPr>
              <a:t>What is </a:t>
            </a:r>
            <a:r>
              <a:rPr lang="en-US" sz="2000" dirty="0" smtClean="0">
                <a:solidFill>
                  <a:schemeClr val="tx1"/>
                </a:solidFill>
                <a:latin typeface="Arial" pitchFamily="34" charset="0"/>
                <a:cs typeface="Arial" pitchFamily="34" charset="0"/>
              </a:rPr>
              <a:t>a digital literacy challenge you are hoping to address at your organization?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924677"/>
            <a:ext cx="4069080" cy="1162050"/>
          </a:xfrm>
        </p:spPr>
        <p:txBody>
          <a:bodyPr/>
          <a:lstStyle/>
          <a:p>
            <a:pPr algn="l"/>
            <a:r>
              <a:rPr lang="en-US" dirty="0" smtClean="0">
                <a:latin typeface="Arial" pitchFamily="34" charset="0"/>
                <a:cs typeface="Arial" pitchFamily="34" charset="0"/>
              </a:rPr>
              <a:t>Final thoughts and questions?</a:t>
            </a:r>
            <a:endParaRPr lang="en-US" dirty="0">
              <a:latin typeface="Arial" pitchFamily="34" charset="0"/>
              <a:cs typeface="Arial" pitchFamily="34" charset="0"/>
            </a:endParaRPr>
          </a:p>
        </p:txBody>
      </p:sp>
      <p:pic>
        <p:nvPicPr>
          <p:cNvPr id="5" name="Content Placeholder 4" descr="Person thinking"/>
          <p:cNvPicPr>
            <a:picLocks noGrp="1" noChangeAspect="1"/>
          </p:cNvPicPr>
          <p:nvPr>
            <p:ph idx="1"/>
          </p:nvPr>
        </p:nvPicPr>
        <p:blipFill>
          <a:blip r:embed="rId3"/>
          <a:srcRect b="41783"/>
          <a:stretch>
            <a:fillRect/>
          </a:stretch>
        </p:blipFill>
        <p:spPr>
          <a:xfrm>
            <a:off x="5391266" y="914400"/>
            <a:ext cx="2852506" cy="3034145"/>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a:t>
            </a:r>
            <a:endParaRPr lang="en-US" dirty="0"/>
          </a:p>
        </p:txBody>
      </p:sp>
      <p:sp>
        <p:nvSpPr>
          <p:cNvPr id="3" name="TextBox 2"/>
          <p:cNvSpPr txBox="1"/>
          <p:nvPr/>
        </p:nvSpPr>
        <p:spPr>
          <a:xfrm>
            <a:off x="506994" y="933749"/>
            <a:ext cx="5721790" cy="727571"/>
          </a:xfrm>
          <a:prstGeom prst="rect">
            <a:avLst/>
          </a:prstGeom>
          <a:noFill/>
        </p:spPr>
        <p:txBody>
          <a:bodyPr wrap="square" rtlCol="0">
            <a:spAutoFit/>
          </a:bodyPr>
          <a:lstStyle/>
          <a:p>
            <a:pPr>
              <a:lnSpc>
                <a:spcPct val="200000"/>
              </a:lnSpc>
            </a:pPr>
            <a:r>
              <a:rPr lang="en-US" sz="2400" dirty="0" smtClean="0">
                <a:latin typeface="Arial" pitchFamily="34" charset="0"/>
                <a:cs typeface="Arial" pitchFamily="34" charset="0"/>
              </a:rPr>
              <a:t>[Facilitator name and email address]</a:t>
            </a:r>
          </a:p>
        </p:txBody>
      </p:sp>
    </p:spTree>
    <p:extLst>
      <p:ext uri="{BB962C8B-B14F-4D97-AF65-F5344CB8AC3E}">
        <p14:creationId xmlns:p14="http://schemas.microsoft.com/office/powerpoint/2010/main" val="18368432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Content Placeholder 3"/>
          <p:cNvSpPr>
            <a:spLocks noGrp="1"/>
          </p:cNvSpPr>
          <p:nvPr>
            <p:ph idx="1"/>
          </p:nvPr>
        </p:nvSpPr>
        <p:spPr/>
        <p:txBody>
          <a:bodyPr/>
          <a:lstStyle/>
          <a:p>
            <a:r>
              <a:rPr lang="en-US" dirty="0" smtClean="0"/>
              <a:t>Please complete the LINCS evaluation survey.</a:t>
            </a:r>
            <a:endParaRPr lang="en-US" dirty="0"/>
          </a:p>
        </p:txBody>
      </p:sp>
      <p:sp>
        <p:nvSpPr>
          <p:cNvPr id="5" name="Rectangle 5"/>
          <p:cNvSpPr>
            <a:spLocks noChangeArrowheads="1"/>
          </p:cNvSpPr>
          <p:nvPr/>
        </p:nvSpPr>
        <p:spPr bwMode="auto">
          <a:xfrm>
            <a:off x="685800" y="4544291"/>
            <a:ext cx="7848600" cy="1569660"/>
          </a:xfrm>
          <a:prstGeom prst="rect">
            <a:avLst/>
          </a:prstGeom>
          <a:noFill/>
          <a:ln w="9525">
            <a:noFill/>
            <a:miter lim="800000"/>
            <a:headEnd/>
            <a:tailEnd/>
          </a:ln>
        </p:spPr>
        <p:txBody>
          <a:bodyPr wrap="square">
            <a:spAutoFit/>
          </a:bodyPr>
          <a:lstStyle/>
          <a:p>
            <a:r>
              <a:rPr lang="en-US" sz="1600" dirty="0"/>
              <a:t>This </a:t>
            </a:r>
            <a:r>
              <a:rPr lang="en-US" sz="1600" dirty="0" smtClean="0"/>
              <a:t>session was </a:t>
            </a:r>
            <a:r>
              <a:rPr lang="en-US" sz="1600" dirty="0"/>
              <a:t>supported under the LINCS Regional Professional Development Center for Adult Education, PR/Award Number V191B1100002, administered by the Office of </a:t>
            </a:r>
            <a:r>
              <a:rPr lang="en-US" sz="1600" dirty="0" smtClean="0"/>
              <a:t>Career, Technical, and Adult </a:t>
            </a:r>
            <a:r>
              <a:rPr lang="en-US" sz="1600" dirty="0"/>
              <a:t>Education, U. S. Department of Education. However, the contents do not necessarily represent the positions of policies of the Office of </a:t>
            </a:r>
            <a:r>
              <a:rPr lang="en-US" sz="1600" dirty="0" smtClean="0"/>
              <a:t>Career, Technical, and Adult </a:t>
            </a:r>
            <a:r>
              <a:rPr lang="en-US" sz="1600" dirty="0"/>
              <a:t>Education or the U.S. Department of Education, and </a:t>
            </a:r>
            <a:r>
              <a:rPr lang="en-US" sz="1600" dirty="0" smtClean="0"/>
              <a:t>you </a:t>
            </a:r>
            <a:r>
              <a:rPr lang="en-US" sz="1600" dirty="0"/>
              <a:t>should not assume endorsement by the Federal Government.</a:t>
            </a:r>
          </a:p>
        </p:txBody>
      </p:sp>
    </p:spTree>
    <p:extLst>
      <p:ext uri="{BB962C8B-B14F-4D97-AF65-F5344CB8AC3E}">
        <p14:creationId xmlns:p14="http://schemas.microsoft.com/office/powerpoint/2010/main" val="18368432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6" name="Rectangle 5"/>
          <p:cNvSpPr/>
          <p:nvPr/>
        </p:nvSpPr>
        <p:spPr>
          <a:xfrm>
            <a:off x="452647" y="5789749"/>
            <a:ext cx="2784828" cy="954107"/>
          </a:xfrm>
          <a:prstGeom prst="rect">
            <a:avLst/>
          </a:prstGeom>
        </p:spPr>
        <p:txBody>
          <a:bodyPr wrap="square">
            <a:spAutoFit/>
          </a:bodyPr>
          <a:lstStyle/>
          <a:p>
            <a:r>
              <a:rPr lang="en-US" sz="1400" dirty="0" smtClean="0"/>
              <a:t>IMLS </a:t>
            </a:r>
            <a:r>
              <a:rPr lang="en-US" sz="1400" dirty="0"/>
              <a:t>Director Susan Hildreth and OCTAE Acting Assistant Secretary Johan </a:t>
            </a:r>
            <a:r>
              <a:rPr lang="en-US" sz="1400" dirty="0" err="1"/>
              <a:t>Uvin</a:t>
            </a:r>
            <a:r>
              <a:rPr lang="en-US" sz="1400" dirty="0"/>
              <a:t> while attending the Clinton Global Initiative (CGI</a:t>
            </a:r>
            <a:r>
              <a:rPr lang="en-US" sz="1400" dirty="0" smtClean="0"/>
              <a:t>).</a:t>
            </a:r>
            <a:endParaRPr lang="en-US" dirty="0"/>
          </a:p>
        </p:txBody>
      </p:sp>
      <p:sp>
        <p:nvSpPr>
          <p:cNvPr id="8" name="Content Placeholder 7"/>
          <p:cNvSpPr>
            <a:spLocks noGrp="1"/>
          </p:cNvSpPr>
          <p:nvPr>
            <p:ph idx="1"/>
          </p:nvPr>
        </p:nvSpPr>
        <p:spPr>
          <a:xfrm>
            <a:off x="3237475" y="2050470"/>
            <a:ext cx="5620775" cy="3970318"/>
          </a:xfrm>
          <a:prstGeom prst="rect">
            <a:avLst/>
          </a:prstGeom>
        </p:spPr>
        <p:txBody>
          <a:bodyPr wrap="square">
            <a:spAutoFit/>
          </a:bodyPr>
          <a:lstStyle/>
          <a:p>
            <a:pPr marL="0" indent="0" algn="ctr">
              <a:buNone/>
            </a:pPr>
            <a:r>
              <a:rPr lang="en-US" sz="3600" dirty="0">
                <a:solidFill>
                  <a:srgbClr val="0070C0"/>
                </a:solidFill>
                <a:latin typeface="+mj-lt"/>
              </a:rPr>
              <a:t>The Institute for Museum and Library Services (IMLS) and the U.S. Department of Education’s Office of Career, Technical, and Adult Education (OCTAE) are working </a:t>
            </a:r>
            <a:r>
              <a:rPr lang="en-US" sz="3600" dirty="0" smtClean="0">
                <a:solidFill>
                  <a:srgbClr val="0070C0"/>
                </a:solidFill>
                <a:latin typeface="+mj-lt"/>
              </a:rPr>
              <a:t>together.</a:t>
            </a:r>
            <a:endParaRPr lang="en-US" sz="3600" dirty="0">
              <a:solidFill>
                <a:srgbClr val="0070C0"/>
              </a:solidFill>
              <a:latin typeface="+mj-lt"/>
            </a:endParaRPr>
          </a:p>
        </p:txBody>
      </p:sp>
      <p:pic>
        <p:nvPicPr>
          <p:cNvPr id="9" name="Content Placeholder 4" descr="IMLS Director Susan Hildreth and OCTAE Acting Assistant Secretary Johan Uvin"/>
          <p:cNvPicPr>
            <a:picLocks noChangeAspect="1"/>
          </p:cNvPicPr>
          <p:nvPr/>
        </p:nvPicPr>
        <p:blipFill>
          <a:blip r:embed="rId3">
            <a:extLst>
              <a:ext uri="{28A0092B-C50C-407E-A947-70E740481C1C}">
                <a14:useLocalDpi xmlns:a14="http://schemas.microsoft.com/office/drawing/2010/main" val="0"/>
              </a:ext>
            </a:extLst>
          </a:blip>
          <a:srcRect l="259" r="259"/>
          <a:stretch>
            <a:fillRect/>
          </a:stretch>
        </p:blipFill>
        <p:spPr>
          <a:xfrm>
            <a:off x="284164" y="2104555"/>
            <a:ext cx="2743200" cy="3675888"/>
          </a:xfrm>
          <a:prstGeom prst="rect">
            <a:avLst/>
          </a:prstGeom>
        </p:spPr>
      </p:pic>
    </p:spTree>
    <p:extLst>
      <p:ext uri="{BB962C8B-B14F-4D97-AF65-F5344CB8AC3E}">
        <p14:creationId xmlns:p14="http://schemas.microsoft.com/office/powerpoint/2010/main" val="3639838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71" y="4532238"/>
            <a:ext cx="8360242" cy="1639464"/>
          </a:xfrm>
        </p:spPr>
        <p:txBody>
          <a:bodyPr>
            <a:noAutofit/>
          </a:bodyPr>
          <a:lstStyle/>
          <a:p>
            <a:r>
              <a:rPr lang="en-US" sz="3200" dirty="0" smtClean="0"/>
              <a:t>Brainstorm:</a:t>
            </a:r>
            <a:br>
              <a:rPr lang="en-US" sz="3200" dirty="0" smtClean="0"/>
            </a:br>
            <a:r>
              <a:rPr lang="en-US" sz="3200" dirty="0" smtClean="0"/>
              <a:t>What are your greatest technology challenges? Enter them in the chat window.</a:t>
            </a:r>
            <a:endParaRPr lang="en-US" sz="3200" dirty="0"/>
          </a:p>
        </p:txBody>
      </p:sp>
      <p:pic>
        <p:nvPicPr>
          <p:cNvPr id="7" name="Picture Placeholder 6" descr="Speech bubble"/>
          <p:cNvPicPr>
            <a:picLocks noGrp="1" noChangeAspect="1"/>
          </p:cNvPicPr>
          <p:nvPr>
            <p:ph type="pic" idx="1"/>
          </p:nvPr>
        </p:nvPicPr>
        <p:blipFill>
          <a:blip r:embed="rId3">
            <a:extLst>
              <a:ext uri="{28A0092B-C50C-407E-A947-70E740481C1C}">
                <a14:useLocalDpi xmlns:a14="http://schemas.microsoft.com/office/drawing/2010/main" val="0"/>
              </a:ext>
            </a:extLst>
          </a:blip>
          <a:srcRect l="-34141" r="-34141"/>
          <a:stretch>
            <a:fillRect/>
          </a:stretch>
        </p:blipFill>
        <p:spPr>
          <a:xfrm>
            <a:off x="1169740" y="457200"/>
            <a:ext cx="8577262" cy="3822700"/>
          </a:xfrm>
        </p:spPr>
      </p:pic>
    </p:spTree>
    <p:extLst>
      <p:ext uri="{BB962C8B-B14F-4D97-AF65-F5344CB8AC3E}">
        <p14:creationId xmlns:p14="http://schemas.microsoft.com/office/powerpoint/2010/main" val="1332003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Content Placeholder 9"/>
          <p:cNvSpPr>
            <a:spLocks noGrp="1"/>
          </p:cNvSpPr>
          <p:nvPr>
            <p:ph idx="1"/>
          </p:nvPr>
        </p:nvSpPr>
        <p:spPr>
          <a:xfrm>
            <a:off x="1781504" y="2133600"/>
            <a:ext cx="5672242" cy="1802645"/>
          </a:xfrm>
        </p:spPr>
        <p:txBody>
          <a:bodyPr>
            <a:normAutofit fontScale="25000" lnSpcReduction="20000"/>
          </a:bodyPr>
          <a:lstStyle/>
          <a:p>
            <a:r>
              <a:rPr lang="en-US" dirty="0" smtClean="0">
                <a:solidFill>
                  <a:schemeClr val="bg1"/>
                </a:solidFill>
              </a:rPr>
              <a:t>Digital literacy</a:t>
            </a:r>
          </a:p>
          <a:p>
            <a:r>
              <a:rPr lang="en-US" dirty="0" smtClean="0">
                <a:solidFill>
                  <a:schemeClr val="bg1"/>
                </a:solidFill>
              </a:rPr>
              <a:t>Affordability</a:t>
            </a:r>
          </a:p>
          <a:p>
            <a:r>
              <a:rPr lang="en-US" dirty="0" smtClean="0">
                <a:solidFill>
                  <a:schemeClr val="bg1"/>
                </a:solidFill>
              </a:rPr>
              <a:t>Relevance</a:t>
            </a:r>
          </a:p>
          <a:p>
            <a:r>
              <a:rPr lang="en-US" dirty="0" smtClean="0">
                <a:solidFill>
                  <a:schemeClr val="bg1"/>
                </a:solidFill>
              </a:rPr>
              <a:t>Ease of use</a:t>
            </a:r>
          </a:p>
          <a:p>
            <a:r>
              <a:rPr lang="en-US" dirty="0" smtClean="0">
                <a:solidFill>
                  <a:schemeClr val="bg1"/>
                </a:solidFill>
              </a:rPr>
              <a:t>Confidence</a:t>
            </a:r>
          </a:p>
          <a:p>
            <a:r>
              <a:rPr lang="en-US" dirty="0" smtClean="0"/>
              <a:t>Access</a:t>
            </a:r>
          </a:p>
        </p:txBody>
      </p:sp>
      <p:sp>
        <p:nvSpPr>
          <p:cNvPr id="9" name="Title 8"/>
          <p:cNvSpPr>
            <a:spLocks noGrp="1"/>
          </p:cNvSpPr>
          <p:nvPr>
            <p:ph type="title"/>
          </p:nvPr>
        </p:nvSpPr>
        <p:spPr>
          <a:noFill/>
        </p:spPr>
        <p:txBody>
          <a:bodyPr>
            <a:normAutofit/>
          </a:bodyPr>
          <a:lstStyle/>
          <a:p>
            <a:r>
              <a:rPr lang="en-US" dirty="0" smtClean="0"/>
              <a:t>Why are adults not online?</a:t>
            </a:r>
            <a:endParaRPr lang="en-US" dirty="0"/>
          </a:p>
        </p:txBody>
      </p:sp>
      <p:sp>
        <p:nvSpPr>
          <p:cNvPr id="2" name="TextBox 1"/>
          <p:cNvSpPr txBox="1"/>
          <p:nvPr/>
        </p:nvSpPr>
        <p:spPr>
          <a:xfrm>
            <a:off x="300762" y="619001"/>
            <a:ext cx="2790403" cy="1938992"/>
          </a:xfrm>
          <a:prstGeom prst="rect">
            <a:avLst/>
          </a:prstGeom>
          <a:solidFill>
            <a:schemeClr val="accent1"/>
          </a:solidFill>
          <a:ln>
            <a:solidFill>
              <a:schemeClr val="tx2"/>
            </a:solidFill>
          </a:ln>
        </p:spPr>
        <p:txBody>
          <a:bodyPr wrap="square" rtlCol="0">
            <a:spAutoFit/>
          </a:bodyPr>
          <a:lstStyle/>
          <a:p>
            <a:endParaRPr lang="en-US" sz="4000" dirty="0" smtClean="0"/>
          </a:p>
          <a:p>
            <a:pPr algn="ctr"/>
            <a:r>
              <a:rPr lang="en-US" sz="4000" dirty="0" smtClean="0">
                <a:solidFill>
                  <a:schemeClr val="bg1"/>
                </a:solidFill>
              </a:rPr>
              <a:t>Access</a:t>
            </a:r>
          </a:p>
          <a:p>
            <a:endParaRPr lang="en-US" sz="4000" dirty="0"/>
          </a:p>
        </p:txBody>
      </p:sp>
      <p:sp>
        <p:nvSpPr>
          <p:cNvPr id="5" name="TextBox 4"/>
          <p:cNvSpPr txBox="1"/>
          <p:nvPr/>
        </p:nvSpPr>
        <p:spPr>
          <a:xfrm>
            <a:off x="4645102" y="618318"/>
            <a:ext cx="4208891" cy="1938992"/>
          </a:xfrm>
          <a:prstGeom prst="rect">
            <a:avLst/>
          </a:prstGeom>
          <a:solidFill>
            <a:schemeClr val="accent4"/>
          </a:solidFill>
          <a:ln>
            <a:solidFill>
              <a:schemeClr val="tx2"/>
            </a:solidFill>
          </a:ln>
        </p:spPr>
        <p:txBody>
          <a:bodyPr wrap="square" rtlCol="0">
            <a:spAutoFit/>
          </a:bodyPr>
          <a:lstStyle/>
          <a:p>
            <a:endParaRPr lang="en-US" sz="4000" dirty="0" smtClean="0"/>
          </a:p>
          <a:p>
            <a:pPr algn="ctr"/>
            <a:r>
              <a:rPr lang="en-US" sz="4000" dirty="0" smtClean="0">
                <a:solidFill>
                  <a:schemeClr val="bg1"/>
                </a:solidFill>
              </a:rPr>
              <a:t>Digital Literacy</a:t>
            </a:r>
          </a:p>
          <a:p>
            <a:endParaRPr lang="en-US" sz="4000" dirty="0"/>
          </a:p>
        </p:txBody>
      </p:sp>
      <p:sp>
        <p:nvSpPr>
          <p:cNvPr id="3" name="TextBox 2"/>
          <p:cNvSpPr txBox="1"/>
          <p:nvPr/>
        </p:nvSpPr>
        <p:spPr>
          <a:xfrm>
            <a:off x="1819194" y="1997253"/>
            <a:ext cx="3643275" cy="1938992"/>
          </a:xfrm>
          <a:prstGeom prst="rect">
            <a:avLst/>
          </a:prstGeom>
          <a:solidFill>
            <a:schemeClr val="accent3"/>
          </a:solidFill>
          <a:ln>
            <a:solidFill>
              <a:schemeClr val="tx2"/>
            </a:solidFill>
          </a:ln>
        </p:spPr>
        <p:txBody>
          <a:bodyPr wrap="square" rtlCol="0">
            <a:spAutoFit/>
          </a:bodyPr>
          <a:lstStyle/>
          <a:p>
            <a:endParaRPr lang="en-US" sz="4000" dirty="0" smtClean="0"/>
          </a:p>
          <a:p>
            <a:pPr algn="ctr"/>
            <a:r>
              <a:rPr lang="en-US" sz="4000" dirty="0" smtClean="0"/>
              <a:t>Affordability</a:t>
            </a:r>
          </a:p>
          <a:p>
            <a:endParaRPr lang="en-US" sz="4000" dirty="0"/>
          </a:p>
        </p:txBody>
      </p:sp>
      <p:sp>
        <p:nvSpPr>
          <p:cNvPr id="8" name="TextBox 7"/>
          <p:cNvSpPr txBox="1"/>
          <p:nvPr/>
        </p:nvSpPr>
        <p:spPr>
          <a:xfrm>
            <a:off x="3976110" y="3349439"/>
            <a:ext cx="3776234" cy="1938992"/>
          </a:xfrm>
          <a:prstGeom prst="rect">
            <a:avLst/>
          </a:prstGeom>
          <a:solidFill>
            <a:schemeClr val="accent2"/>
          </a:solidFill>
          <a:ln>
            <a:solidFill>
              <a:schemeClr val="tx2"/>
            </a:solidFill>
          </a:ln>
        </p:spPr>
        <p:txBody>
          <a:bodyPr wrap="square" rtlCol="0">
            <a:spAutoFit/>
          </a:bodyPr>
          <a:lstStyle/>
          <a:p>
            <a:pPr algn="ctr"/>
            <a:endParaRPr lang="en-US" sz="4000" dirty="0" smtClean="0"/>
          </a:p>
          <a:p>
            <a:pPr algn="ctr"/>
            <a:r>
              <a:rPr lang="en-US" sz="4000" dirty="0" smtClean="0">
                <a:solidFill>
                  <a:schemeClr val="bg1"/>
                </a:solidFill>
              </a:rPr>
              <a:t>Confidence</a:t>
            </a:r>
          </a:p>
          <a:p>
            <a:pPr algn="ctr"/>
            <a:endParaRPr lang="en-US" sz="4000" dirty="0"/>
          </a:p>
        </p:txBody>
      </p:sp>
      <p:sp>
        <p:nvSpPr>
          <p:cNvPr id="6" name="TextBox 5"/>
          <p:cNvSpPr txBox="1"/>
          <p:nvPr/>
        </p:nvSpPr>
        <p:spPr>
          <a:xfrm>
            <a:off x="5497261" y="4846240"/>
            <a:ext cx="3613321" cy="1938992"/>
          </a:xfrm>
          <a:prstGeom prst="rect">
            <a:avLst/>
          </a:prstGeom>
          <a:solidFill>
            <a:srgbClr val="C0504D"/>
          </a:solidFill>
          <a:ln>
            <a:solidFill>
              <a:schemeClr val="tx2"/>
            </a:solidFill>
          </a:ln>
        </p:spPr>
        <p:txBody>
          <a:bodyPr wrap="square" rtlCol="0">
            <a:spAutoFit/>
          </a:bodyPr>
          <a:lstStyle/>
          <a:p>
            <a:endParaRPr lang="en-US" sz="4000" dirty="0" smtClean="0"/>
          </a:p>
          <a:p>
            <a:pPr algn="ctr"/>
            <a:r>
              <a:rPr lang="en-US" sz="4000" dirty="0" smtClean="0">
                <a:solidFill>
                  <a:schemeClr val="bg1"/>
                </a:solidFill>
              </a:rPr>
              <a:t>Relevance</a:t>
            </a:r>
          </a:p>
          <a:p>
            <a:endParaRPr lang="en-US" sz="4000" dirty="0"/>
          </a:p>
        </p:txBody>
      </p:sp>
      <p:sp>
        <p:nvSpPr>
          <p:cNvPr id="4" name="TextBox 3"/>
          <p:cNvSpPr txBox="1"/>
          <p:nvPr/>
        </p:nvSpPr>
        <p:spPr>
          <a:xfrm>
            <a:off x="275975" y="4845425"/>
            <a:ext cx="3797120" cy="1938992"/>
          </a:xfrm>
          <a:prstGeom prst="rect">
            <a:avLst/>
          </a:prstGeom>
          <a:solidFill>
            <a:schemeClr val="accent5"/>
          </a:solidFill>
          <a:ln>
            <a:solidFill>
              <a:schemeClr val="tx2"/>
            </a:solidFill>
          </a:ln>
        </p:spPr>
        <p:txBody>
          <a:bodyPr wrap="square" rtlCol="0">
            <a:spAutoFit/>
          </a:bodyPr>
          <a:lstStyle/>
          <a:p>
            <a:endParaRPr lang="en-US" sz="4000" dirty="0" smtClean="0"/>
          </a:p>
          <a:p>
            <a:pPr algn="ctr"/>
            <a:r>
              <a:rPr lang="en-US" sz="4000" dirty="0" smtClean="0">
                <a:solidFill>
                  <a:schemeClr val="bg1"/>
                </a:solidFill>
              </a:rPr>
              <a:t>Ease of use</a:t>
            </a:r>
          </a:p>
          <a:p>
            <a:endParaRPr lang="en-US" sz="4000" dirty="0"/>
          </a:p>
        </p:txBody>
      </p:sp>
    </p:spTree>
    <p:extLst>
      <p:ext uri="{BB962C8B-B14F-4D97-AF65-F5344CB8AC3E}">
        <p14:creationId xmlns:p14="http://schemas.microsoft.com/office/powerpoint/2010/main" val="4160329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a:t>
            </a:r>
            <a:endParaRPr lang="en-US" dirty="0"/>
          </a:p>
        </p:txBody>
      </p:sp>
    </p:spTree>
    <p:extLst>
      <p:ext uri="{BB962C8B-B14F-4D97-AF65-F5344CB8AC3E}">
        <p14:creationId xmlns:p14="http://schemas.microsoft.com/office/powerpoint/2010/main" val="926385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US" sz="2400" dirty="0" smtClean="0"/>
              <a:t>Internet, wired and Wi-Fi</a:t>
            </a:r>
          </a:p>
          <a:p>
            <a:r>
              <a:rPr lang="en-US" sz="2400" dirty="0" smtClean="0"/>
              <a:t>Broadband</a:t>
            </a:r>
          </a:p>
          <a:p>
            <a:r>
              <a:rPr lang="en-US" sz="2400" dirty="0" smtClean="0"/>
              <a:t>Cell service</a:t>
            </a:r>
          </a:p>
          <a:p>
            <a:r>
              <a:rPr lang="en-US" sz="2400" dirty="0" smtClean="0"/>
              <a:t>Data and text </a:t>
            </a:r>
            <a:r>
              <a:rPr lang="en-US" sz="2400" dirty="0"/>
              <a:t>c</a:t>
            </a:r>
            <a:r>
              <a:rPr lang="en-US" sz="2400" dirty="0" smtClean="0"/>
              <a:t>ell </a:t>
            </a:r>
            <a:r>
              <a:rPr lang="en-US" sz="2400" dirty="0"/>
              <a:t>p</a:t>
            </a:r>
            <a:r>
              <a:rPr lang="en-US" sz="2400" dirty="0" smtClean="0"/>
              <a:t>hone </a:t>
            </a:r>
            <a:r>
              <a:rPr lang="en-US" sz="2400" dirty="0"/>
              <a:t>p</a:t>
            </a:r>
            <a:r>
              <a:rPr lang="en-US" sz="2400" dirty="0" smtClean="0"/>
              <a:t>lans</a:t>
            </a:r>
          </a:p>
          <a:p>
            <a:r>
              <a:rPr lang="en-US" sz="2400" dirty="0" smtClean="0"/>
              <a:t>Computer and printer</a:t>
            </a:r>
          </a:p>
          <a:p>
            <a:r>
              <a:rPr lang="en-US" sz="2400" dirty="0" smtClean="0"/>
              <a:t>Power and memory</a:t>
            </a:r>
          </a:p>
          <a:p>
            <a:r>
              <a:rPr lang="en-US" sz="2400" dirty="0" smtClean="0"/>
              <a:t>Projectors for classrooms</a:t>
            </a:r>
          </a:p>
          <a:p>
            <a:r>
              <a:rPr lang="en-US" sz="2400" dirty="0" smtClean="0"/>
              <a:t>High-quality content</a:t>
            </a:r>
          </a:p>
          <a:p>
            <a:r>
              <a:rPr lang="en-US" sz="2400" dirty="0" smtClean="0"/>
              <a:t>Digital literacy training</a:t>
            </a:r>
            <a:endParaRPr lang="en-US" sz="2400" dirty="0"/>
          </a:p>
        </p:txBody>
      </p:sp>
      <p:sp>
        <p:nvSpPr>
          <p:cNvPr id="6" name="Text Placeholder 5"/>
          <p:cNvSpPr>
            <a:spLocks noGrp="1"/>
          </p:cNvSpPr>
          <p:nvPr>
            <p:ph type="body" sz="half" idx="2"/>
          </p:nvPr>
        </p:nvSpPr>
        <p:spPr/>
        <p:txBody>
          <a:bodyPr>
            <a:normAutofit/>
          </a:bodyPr>
          <a:lstStyle/>
          <a:p>
            <a:r>
              <a:rPr lang="en-US" sz="1800" dirty="0" smtClean="0"/>
              <a:t>The future!</a:t>
            </a:r>
            <a:endParaRPr lang="en-US" sz="1800" dirty="0"/>
          </a:p>
        </p:txBody>
      </p:sp>
      <p:sp>
        <p:nvSpPr>
          <p:cNvPr id="4" name="Title 3"/>
          <p:cNvSpPr>
            <a:spLocks noGrp="1"/>
          </p:cNvSpPr>
          <p:nvPr>
            <p:ph type="title"/>
          </p:nvPr>
        </p:nvSpPr>
        <p:spPr/>
        <p:txBody>
          <a:bodyPr>
            <a:normAutofit/>
          </a:bodyPr>
          <a:lstStyle/>
          <a:p>
            <a:r>
              <a:rPr lang="en-US" sz="2400" dirty="0" smtClean="0"/>
              <a:t>Access to what?</a:t>
            </a:r>
            <a:endParaRPr lang="en-US" sz="2400" dirty="0"/>
          </a:p>
        </p:txBody>
      </p:sp>
      <p:sp>
        <p:nvSpPr>
          <p:cNvPr id="9" name="TextBox 8"/>
          <p:cNvSpPr txBox="1"/>
          <p:nvPr/>
        </p:nvSpPr>
        <p:spPr>
          <a:xfrm>
            <a:off x="284164" y="6367098"/>
            <a:ext cx="2743200" cy="276999"/>
          </a:xfrm>
          <a:prstGeom prst="rect">
            <a:avLst/>
          </a:prstGeom>
          <a:noFill/>
        </p:spPr>
        <p:txBody>
          <a:bodyPr wrap="square" rtlCol="0">
            <a:spAutoFit/>
          </a:bodyPr>
          <a:lstStyle/>
          <a:p>
            <a:r>
              <a:rPr lang="en-US" sz="1200" dirty="0" smtClean="0"/>
              <a:t>Photo: </a:t>
            </a:r>
            <a:r>
              <a:rPr lang="en-US" sz="1200" dirty="0"/>
              <a:t>W</a:t>
            </a:r>
            <a:r>
              <a:rPr lang="en-US" sz="1200" dirty="0" smtClean="0"/>
              <a:t>orld </a:t>
            </a:r>
            <a:r>
              <a:rPr lang="en-US" sz="1200" dirty="0"/>
              <a:t>E</a:t>
            </a:r>
            <a:r>
              <a:rPr lang="en-US" sz="1200" dirty="0" smtClean="0"/>
              <a:t>ducation, Inc.</a:t>
            </a:r>
            <a:endParaRPr lang="en-US" sz="1200" dirty="0"/>
          </a:p>
        </p:txBody>
      </p:sp>
      <p:sp>
        <p:nvSpPr>
          <p:cNvPr id="2" name="Picture Placeholder 1"/>
          <p:cNvSpPr>
            <a:spLocks noGrp="1"/>
          </p:cNvSpPr>
          <p:nvPr>
            <p:ph type="pic" sz="quarter" idx="13"/>
          </p:nvPr>
        </p:nvSpPr>
        <p:spPr/>
      </p:sp>
      <p:pic>
        <p:nvPicPr>
          <p:cNvPr id="10" name="Picture 4" descr="Woman with child on computer"/>
          <p:cNvPicPr>
            <a:picLocks noChangeAspect="1" noChangeArrowheads="1"/>
          </p:cNvPicPr>
          <p:nvPr/>
        </p:nvPicPr>
        <p:blipFill>
          <a:blip r:embed="rId3">
            <a:extLst>
              <a:ext uri="{28A0092B-C50C-407E-A947-70E740481C1C}">
                <a14:useLocalDpi xmlns:a14="http://schemas.microsoft.com/office/drawing/2010/main" val="0"/>
              </a:ext>
            </a:extLst>
          </a:blip>
          <a:srcRect l="7866" r="7866"/>
          <a:stretch>
            <a:fillRect/>
          </a:stretch>
        </p:blipFill>
        <p:spPr bwMode="auto">
          <a:xfrm>
            <a:off x="285364" y="596843"/>
            <a:ext cx="2743200" cy="367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28572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accent3">
            <a:tint val="95000"/>
            <a:shade val="70000"/>
            <a:satMod val="150000"/>
          </a:schemeClr>
        </a:solidFill>
        <a:ln/>
      </a:spPr>
      <a:bodyPr wrap="square" rtlCol="0">
        <a:spAutoFit/>
      </a:bodyPr>
      <a:lstStyle>
        <a:defPPr>
          <a:defRPr sz="4000" dirty="0" smtClean="0"/>
        </a:defPPr>
      </a:lstStyle>
      <a:style>
        <a:lnRef idx="1">
          <a:schemeClr val="accent3"/>
        </a:lnRef>
        <a:fillRef idx="3">
          <a:schemeClr val="accent3"/>
        </a:fillRef>
        <a:effectRef idx="2">
          <a:schemeClr val="accent3"/>
        </a:effectRef>
        <a:fontRef idx="minor">
          <a:schemeClr val="lt1"/>
        </a:fontRef>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8562</TotalTime>
  <Words>6305</Words>
  <Application>Microsoft Office PowerPoint</Application>
  <PresentationFormat>On-screen Show (4:3)</PresentationFormat>
  <Paragraphs>406</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Spectrum</vt:lpstr>
      <vt:lpstr>Reboot Your Digital Strategy!</vt:lpstr>
      <vt:lpstr>Online Meeting Features</vt:lpstr>
      <vt:lpstr>For what type of organization do you work?</vt:lpstr>
      <vt:lpstr>Introductions</vt:lpstr>
      <vt:lpstr>Introduction</vt:lpstr>
      <vt:lpstr>Brainstorm: What are your greatest technology challenges? Enter them in the chat window.</vt:lpstr>
      <vt:lpstr>Why are adults not online?</vt:lpstr>
      <vt:lpstr>ACCESS</vt:lpstr>
      <vt:lpstr>Access to what?</vt:lpstr>
      <vt:lpstr>Learning More about Digital Inclusion</vt:lpstr>
      <vt:lpstr>Access</vt:lpstr>
      <vt:lpstr>Increasing Access</vt:lpstr>
      <vt:lpstr>What does digital literacy education in libraries look like?</vt:lpstr>
      <vt:lpstr>Digital Learn</vt:lpstr>
      <vt:lpstr>Digital Learn Classes</vt:lpstr>
      <vt:lpstr>AFFORDABILITY</vt:lpstr>
      <vt:lpstr>EveryoneOn</vt:lpstr>
      <vt:lpstr>EveryoneOn/adulted.org</vt:lpstr>
      <vt:lpstr>Internet Offers</vt:lpstr>
      <vt:lpstr>Computer Offers</vt:lpstr>
      <vt:lpstr>Training Locations</vt:lpstr>
      <vt:lpstr>In Spanish</vt:lpstr>
      <vt:lpstr>EASE OF USE</vt:lpstr>
      <vt:lpstr>Bring Your Own Device </vt:lpstr>
      <vt:lpstr>Bookshare </vt:lpstr>
      <vt:lpstr>RELEVANCE</vt:lpstr>
      <vt:lpstr>Relevance</vt:lpstr>
      <vt:lpstr>Relevance</vt:lpstr>
      <vt:lpstr>CONFIDENCE</vt:lpstr>
      <vt:lpstr>Confidence</vt:lpstr>
      <vt:lpstr>Integrating Technology Online Course</vt:lpstr>
      <vt:lpstr>PLANNING AND EXTENDING</vt:lpstr>
      <vt:lpstr>PowerPoint Presentation</vt:lpstr>
      <vt:lpstr>RESEARCH AND RESOURCES</vt:lpstr>
      <vt:lpstr>Lessons from learning science</vt:lpstr>
      <vt:lpstr>Research briefs</vt:lpstr>
      <vt:lpstr>Tech Tips for Teachers</vt:lpstr>
      <vt:lpstr>Resources</vt:lpstr>
      <vt:lpstr>What is one thing you plan to do at your program?</vt:lpstr>
      <vt:lpstr>Final thoughts and questions?</vt:lpstr>
      <vt:lpstr>Contact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Reboot Your Digital Strategy!</dc:title>
  <dc:creator>Heidi  Silver-Pacuilla</dc:creator>
  <cp:lastModifiedBy>JSI</cp:lastModifiedBy>
  <cp:revision>442</cp:revision>
  <cp:lastPrinted>2014-12-17T17:25:31Z</cp:lastPrinted>
  <dcterms:created xsi:type="dcterms:W3CDTF">2014-02-13T19:23:38Z</dcterms:created>
  <dcterms:modified xsi:type="dcterms:W3CDTF">2015-02-10T17:38:45Z</dcterms:modified>
</cp:coreProperties>
</file>